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theme/theme10.xml" ContentType="application/vnd.openxmlformats-officedocument.theme+xml"/>
  <Override PartName="/ppt/slideLayouts/slideLayout9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56" r:id="rId9"/>
    <p:sldMasterId id="2147483758" r:id="rId10"/>
    <p:sldMasterId id="2147483760" r:id="rId11"/>
  </p:sldMasterIdLst>
  <p:notesMasterIdLst>
    <p:notesMasterId r:id="rId103"/>
  </p:notesMasterIdLst>
  <p:sldIdLst>
    <p:sldId id="256" r:id="rId12"/>
    <p:sldId id="257" r:id="rId13"/>
    <p:sldId id="258" r:id="rId14"/>
    <p:sldId id="335" r:id="rId15"/>
    <p:sldId id="336" r:id="rId16"/>
    <p:sldId id="337" r:id="rId17"/>
    <p:sldId id="338" r:id="rId18"/>
    <p:sldId id="339" r:id="rId19"/>
    <p:sldId id="340" r:id="rId20"/>
    <p:sldId id="259" r:id="rId21"/>
    <p:sldId id="358" r:id="rId22"/>
    <p:sldId id="260" r:id="rId23"/>
    <p:sldId id="264" r:id="rId24"/>
    <p:sldId id="280" r:id="rId25"/>
    <p:sldId id="261" r:id="rId26"/>
    <p:sldId id="262" r:id="rId27"/>
    <p:sldId id="263" r:id="rId28"/>
    <p:sldId id="360" r:id="rId29"/>
    <p:sldId id="324" r:id="rId30"/>
    <p:sldId id="323" r:id="rId31"/>
    <p:sldId id="325" r:id="rId32"/>
    <p:sldId id="276" r:id="rId33"/>
    <p:sldId id="327" r:id="rId34"/>
    <p:sldId id="333" r:id="rId35"/>
    <p:sldId id="265" r:id="rId36"/>
    <p:sldId id="328" r:id="rId37"/>
    <p:sldId id="329" r:id="rId38"/>
    <p:sldId id="330" r:id="rId39"/>
    <p:sldId id="331" r:id="rId40"/>
    <p:sldId id="332" r:id="rId41"/>
    <p:sldId id="266" r:id="rId42"/>
    <p:sldId id="267" r:id="rId43"/>
    <p:sldId id="268" r:id="rId44"/>
    <p:sldId id="269" r:id="rId45"/>
    <p:sldId id="270" r:id="rId46"/>
    <p:sldId id="271" r:id="rId47"/>
    <p:sldId id="272" r:id="rId48"/>
    <p:sldId id="273" r:id="rId49"/>
    <p:sldId id="274" r:id="rId50"/>
    <p:sldId id="275" r:id="rId51"/>
    <p:sldId id="277" r:id="rId52"/>
    <p:sldId id="343" r:id="rId53"/>
    <p:sldId id="344" r:id="rId54"/>
    <p:sldId id="326" r:id="rId55"/>
    <p:sldId id="278" r:id="rId56"/>
    <p:sldId id="279" r:id="rId57"/>
    <p:sldId id="359" r:id="rId58"/>
    <p:sldId id="281" r:id="rId59"/>
    <p:sldId id="282" r:id="rId60"/>
    <p:sldId id="283" r:id="rId61"/>
    <p:sldId id="284" r:id="rId62"/>
    <p:sldId id="285" r:id="rId63"/>
    <p:sldId id="291" r:id="rId64"/>
    <p:sldId id="292" r:id="rId65"/>
    <p:sldId id="293" r:id="rId66"/>
    <p:sldId id="294" r:id="rId67"/>
    <p:sldId id="295" r:id="rId68"/>
    <p:sldId id="296" r:id="rId69"/>
    <p:sldId id="297" r:id="rId70"/>
    <p:sldId id="298" r:id="rId71"/>
    <p:sldId id="299" r:id="rId72"/>
    <p:sldId id="361" r:id="rId73"/>
    <p:sldId id="362" r:id="rId74"/>
    <p:sldId id="363" r:id="rId75"/>
    <p:sldId id="364" r:id="rId76"/>
    <p:sldId id="365" r:id="rId77"/>
    <p:sldId id="300" r:id="rId78"/>
    <p:sldId id="301" r:id="rId79"/>
    <p:sldId id="302" r:id="rId80"/>
    <p:sldId id="303" r:id="rId81"/>
    <p:sldId id="304" r:id="rId82"/>
    <p:sldId id="305" r:id="rId83"/>
    <p:sldId id="306" r:id="rId84"/>
    <p:sldId id="307" r:id="rId85"/>
    <p:sldId id="341" r:id="rId86"/>
    <p:sldId id="308" r:id="rId87"/>
    <p:sldId id="342" r:id="rId88"/>
    <p:sldId id="309" r:id="rId89"/>
    <p:sldId id="310" r:id="rId90"/>
    <p:sldId id="311" r:id="rId91"/>
    <p:sldId id="312" r:id="rId92"/>
    <p:sldId id="313" r:id="rId93"/>
    <p:sldId id="314" r:id="rId94"/>
    <p:sldId id="315" r:id="rId95"/>
    <p:sldId id="316" r:id="rId96"/>
    <p:sldId id="317" r:id="rId97"/>
    <p:sldId id="318" r:id="rId98"/>
    <p:sldId id="319" r:id="rId99"/>
    <p:sldId id="320" r:id="rId100"/>
    <p:sldId id="321" r:id="rId101"/>
    <p:sldId id="322" r:id="rId10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slide" Target="slides/slide57.xml"/><Relationship Id="rId84" Type="http://schemas.openxmlformats.org/officeDocument/2006/relationships/slide" Target="slides/slide73.xml"/><Relationship Id="rId89" Type="http://schemas.openxmlformats.org/officeDocument/2006/relationships/slide" Target="slides/slide7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0.xml"/><Relationship Id="rId92" Type="http://schemas.openxmlformats.org/officeDocument/2006/relationships/slide" Target="slides/slide8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07" Type="http://schemas.openxmlformats.org/officeDocument/2006/relationships/tableStyles" Target="tableStyles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slide" Target="slides/slide55.xml"/><Relationship Id="rId74" Type="http://schemas.openxmlformats.org/officeDocument/2006/relationships/slide" Target="slides/slide63.xml"/><Relationship Id="rId79" Type="http://schemas.openxmlformats.org/officeDocument/2006/relationships/slide" Target="slides/slide68.xml"/><Relationship Id="rId87" Type="http://schemas.openxmlformats.org/officeDocument/2006/relationships/slide" Target="slides/slide76.xml"/><Relationship Id="rId102" Type="http://schemas.openxmlformats.org/officeDocument/2006/relationships/slide" Target="slides/slide9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82" Type="http://schemas.openxmlformats.org/officeDocument/2006/relationships/slide" Target="slides/slide71.xml"/><Relationship Id="rId90" Type="http://schemas.openxmlformats.org/officeDocument/2006/relationships/slide" Target="slides/slide79.xml"/><Relationship Id="rId95" Type="http://schemas.openxmlformats.org/officeDocument/2006/relationships/slide" Target="slides/slide84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slide" Target="slides/slide58.xml"/><Relationship Id="rId77" Type="http://schemas.openxmlformats.org/officeDocument/2006/relationships/slide" Target="slides/slide66.xml"/><Relationship Id="rId100" Type="http://schemas.openxmlformats.org/officeDocument/2006/relationships/slide" Target="slides/slide89.xml"/><Relationship Id="rId10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72" Type="http://schemas.openxmlformats.org/officeDocument/2006/relationships/slide" Target="slides/slide61.xml"/><Relationship Id="rId80" Type="http://schemas.openxmlformats.org/officeDocument/2006/relationships/slide" Target="slides/slide69.xml"/><Relationship Id="rId85" Type="http://schemas.openxmlformats.org/officeDocument/2006/relationships/slide" Target="slides/slide74.xml"/><Relationship Id="rId93" Type="http://schemas.openxmlformats.org/officeDocument/2006/relationships/slide" Target="slides/slide82.xml"/><Relationship Id="rId98" Type="http://schemas.openxmlformats.org/officeDocument/2006/relationships/slide" Target="slides/slide8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slide" Target="slides/slide56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slide" Target="slides/slide59.xml"/><Relationship Id="rId75" Type="http://schemas.openxmlformats.org/officeDocument/2006/relationships/slide" Target="slides/slide64.xml"/><Relationship Id="rId83" Type="http://schemas.openxmlformats.org/officeDocument/2006/relationships/slide" Target="slides/slide72.xml"/><Relationship Id="rId88" Type="http://schemas.openxmlformats.org/officeDocument/2006/relationships/slide" Target="slides/slide77.xml"/><Relationship Id="rId91" Type="http://schemas.openxmlformats.org/officeDocument/2006/relationships/slide" Target="slides/slide80.xml"/><Relationship Id="rId96" Type="http://schemas.openxmlformats.org/officeDocument/2006/relationships/slide" Target="slides/slide8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73" Type="http://schemas.openxmlformats.org/officeDocument/2006/relationships/slide" Target="slides/slide62.xml"/><Relationship Id="rId78" Type="http://schemas.openxmlformats.org/officeDocument/2006/relationships/slide" Target="slides/slide67.xml"/><Relationship Id="rId81" Type="http://schemas.openxmlformats.org/officeDocument/2006/relationships/slide" Target="slides/slide70.xml"/><Relationship Id="rId86" Type="http://schemas.openxmlformats.org/officeDocument/2006/relationships/slide" Target="slides/slide75.xml"/><Relationship Id="rId94" Type="http://schemas.openxmlformats.org/officeDocument/2006/relationships/slide" Target="slides/slide83.xml"/><Relationship Id="rId99" Type="http://schemas.openxmlformats.org/officeDocument/2006/relationships/slide" Target="slides/slide88.xml"/><Relationship Id="rId101" Type="http://schemas.openxmlformats.org/officeDocument/2006/relationships/slide" Target="slides/slide9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6" Type="http://schemas.openxmlformats.org/officeDocument/2006/relationships/slide" Target="slides/slide65.xml"/><Relationship Id="rId97" Type="http://schemas.openxmlformats.org/officeDocument/2006/relationships/slide" Target="slides/slide86.xml"/><Relationship Id="rId10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B731E-9D47-4F85-B4CE-10655592A019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5AB8D-A743-438D-B980-8819774B7A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44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8DD99E6-491C-4267-8ECB-2282AF6E3978}" type="slidenum">
              <a:rPr lang="ru-RU" altLang="ru-RU"/>
              <a:pPr eaLnBrk="1" hangingPunct="1"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506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12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190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400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31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336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988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991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49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032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411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614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142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25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65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7457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56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0446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066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4337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8162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6741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64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810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107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4817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948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7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9093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7336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052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2697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220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283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8185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8601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9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8302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486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237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5581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637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04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713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49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180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517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0100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8051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4567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049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3426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9634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1050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034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72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6215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018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828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873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33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035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118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541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6037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491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1893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058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5924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851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16901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6805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0497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1213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0252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0" y="1600205"/>
            <a:ext cx="10363201" cy="1780107"/>
          </a:xfrm>
        </p:spPr>
        <p:txBody>
          <a:bodyPr anchor="b">
            <a:normAutofit/>
          </a:bodyPr>
          <a:lstStyle>
            <a:lvl1pPr>
              <a:defRPr sz="43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556010"/>
            <a:ext cx="8534400" cy="147320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54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06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5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09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60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120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BBF9F-39AD-4E34-AB0D-D5E222C00B28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A67026-9A71-43BB-824F-40BE1599D531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009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CC853-D98A-4707-B7FF-0704D7E56DEB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BBD6C-95F7-48E0-849D-59EB857E5082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97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01747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306917" y="228600"/>
            <a:ext cx="11590867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060267" y="4203701"/>
            <a:ext cx="3837517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492500" y="4075113"/>
            <a:ext cx="7393517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3769785" y="4087813"/>
            <a:ext cx="7294033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480301" y="4073526"/>
            <a:ext cx="4409017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79400" y="4059239"/>
            <a:ext cx="11633200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90301" tIns="45150" rIns="90301" bIns="45150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8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8" y="2463561"/>
            <a:ext cx="10363201" cy="1524000"/>
          </a:xfrm>
        </p:spPr>
        <p:txBody>
          <a:bodyPr anchor="t">
            <a:normAutofit/>
          </a:bodyPr>
          <a:lstStyle>
            <a:lvl1pPr algn="ctr">
              <a:defRPr sz="4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64" y="1437454"/>
            <a:ext cx="8556981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15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30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545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06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57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090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605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120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72BC5-8A60-4799-87D8-0AA7D45FD2D4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6D9E83-2EEC-472D-8C3F-C6A39787BCB7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84503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8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9"/>
            <a:ext cx="5096256" cy="34472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FA8F7-DED4-4394-84CF-328AF68EDBA5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C96218EE-590F-47A2-9045-F48B0558A7F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1024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22" y="3429007"/>
            <a:ext cx="5093405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599" y="2678118"/>
            <a:ext cx="5096256" cy="639763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1506" indent="0">
              <a:buNone/>
              <a:defRPr sz="2000" b="1"/>
            </a:lvl2pPr>
            <a:lvl3pPr marL="903011" indent="0">
              <a:buNone/>
              <a:defRPr sz="1800" b="1"/>
            </a:lvl3pPr>
            <a:lvl4pPr marL="1354517" indent="0">
              <a:buNone/>
              <a:defRPr sz="1600" b="1"/>
            </a:lvl4pPr>
            <a:lvl5pPr marL="1806024" indent="0">
              <a:buNone/>
              <a:defRPr sz="1600" b="1"/>
            </a:lvl5pPr>
            <a:lvl6pPr marL="2257530" indent="0">
              <a:buNone/>
              <a:defRPr sz="1600" b="1"/>
            </a:lvl6pPr>
            <a:lvl7pPr marL="2709035" indent="0">
              <a:buNone/>
              <a:defRPr sz="1600" b="1"/>
            </a:lvl7pPr>
            <a:lvl8pPr marL="3160541" indent="0">
              <a:buNone/>
              <a:defRPr sz="1600" b="1"/>
            </a:lvl8pPr>
            <a:lvl9pPr marL="3612047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7"/>
            <a:ext cx="5096256" cy="269716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93DB5-F301-4ACF-87B2-228213DB8621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C58C5-E2CF-44C3-A465-745A56BECA75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4243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269CE-DFC5-4083-A527-CA0F395F8A6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FA5AFD-50E7-4E16-80C3-2CD03E71FF3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0708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52D53-7231-4D65-BE01-8C8001BEC520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C9F1A-B4F0-4637-B355-4C57BA3E2BFF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7077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5" y="3581408"/>
            <a:ext cx="4470400" cy="1905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593"/>
              </a:spcAft>
              <a:buNone/>
              <a:defRPr sz="1800">
                <a:solidFill>
                  <a:schemeClr val="tx2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5" y="2286006"/>
            <a:ext cx="4470400" cy="1252727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24" y="1828808"/>
            <a:ext cx="5205435" cy="3809999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79D95-70C2-49B0-BCCB-A0AF1586682D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9368A-D7AD-439A-B9AB-C9A956A1B29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29833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306917" y="228601"/>
            <a:ext cx="11590867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79400" y="5354639"/>
            <a:ext cx="11633200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09096" y="4499676"/>
              <a:ext cx="4296804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191" y="4319027"/>
              <a:ext cx="8281114" cy="1208092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5671" y="4334834"/>
              <a:ext cx="8162745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8065" y="4316769"/>
              <a:ext cx="4938366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85" y="338671"/>
            <a:ext cx="5083527" cy="242993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22" y="2785542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1506" indent="0">
              <a:buNone/>
              <a:defRPr sz="1200"/>
            </a:lvl2pPr>
            <a:lvl3pPr marL="903011" indent="0">
              <a:buNone/>
              <a:defRPr sz="1000"/>
            </a:lvl3pPr>
            <a:lvl4pPr marL="1354517" indent="0">
              <a:buNone/>
              <a:defRPr sz="900"/>
            </a:lvl4pPr>
            <a:lvl5pPr marL="1806024" indent="0">
              <a:buNone/>
              <a:defRPr sz="900"/>
            </a:lvl5pPr>
            <a:lvl6pPr marL="2257530" indent="0">
              <a:buNone/>
              <a:defRPr sz="900"/>
            </a:lvl6pPr>
            <a:lvl7pPr marL="2709035" indent="0">
              <a:buNone/>
              <a:defRPr sz="900"/>
            </a:lvl7pPr>
            <a:lvl8pPr marL="3160541" indent="0">
              <a:buNone/>
              <a:defRPr sz="900"/>
            </a:lvl8pPr>
            <a:lvl9pPr marL="3612047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8" y="1371607"/>
            <a:ext cx="4754881" cy="2926079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1506" indent="0">
              <a:buNone/>
              <a:defRPr sz="2800"/>
            </a:lvl2pPr>
            <a:lvl3pPr marL="903011" indent="0">
              <a:buNone/>
              <a:defRPr sz="2400"/>
            </a:lvl3pPr>
            <a:lvl4pPr marL="1354517" indent="0">
              <a:buNone/>
              <a:defRPr sz="2000"/>
            </a:lvl4pPr>
            <a:lvl5pPr marL="1806024" indent="0">
              <a:buNone/>
              <a:defRPr sz="2000"/>
            </a:lvl5pPr>
            <a:lvl6pPr marL="2257530" indent="0">
              <a:buNone/>
              <a:defRPr sz="2000"/>
            </a:lvl6pPr>
            <a:lvl7pPr marL="2709035" indent="0">
              <a:buNone/>
              <a:defRPr sz="2000"/>
            </a:lvl7pPr>
            <a:lvl8pPr marL="3160541" indent="0">
              <a:buNone/>
              <a:defRPr sz="2000"/>
            </a:lvl8pPr>
            <a:lvl9pPr marL="3612047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F03-AEF7-463F-898B-706B2034329A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D01A0-0ED7-4AC9-9DE7-41661236D97C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260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8F7A-C031-4DFF-8121-AB84A57AF722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C422C-222B-400A-AA51-91A515A5BE18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227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306917" y="228601"/>
            <a:ext cx="11590867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79400" y="714376"/>
            <a:ext cx="11633200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09096" y="4501687"/>
              <a:ext cx="4296804" cy="101494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191" y="4318998"/>
              <a:ext cx="8281114" cy="1208906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5671" y="4334786"/>
              <a:ext cx="8162745" cy="1102902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8065" y="4316742"/>
              <a:ext cx="4938366" cy="926979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8" y="1447804"/>
            <a:ext cx="2743197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1447807"/>
            <a:ext cx="8026399" cy="4487335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1309E-4455-40CD-83B5-9B6318BC47C9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E9035-5C59-4900-B2A6-20E73AA7AF79}" type="slidenum">
              <a:rPr lang="ru-RU" altLang="ru-RU">
                <a:solidFill>
                  <a:srgbClr val="073E87"/>
                </a:solidFill>
              </a:rPr>
              <a:pPr/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3261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79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2918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0718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8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9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58D3-AE93-4A8C-80E1-EA9999CF49D1}" type="datetimeFigureOut">
              <a:rPr lang="ru-RU" smtClean="0"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2503A-8453-464B-8C99-970750F1FC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1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0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71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49073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77758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81189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60850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812734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04677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6917" y="228601"/>
            <a:ext cx="11590867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79400" y="1679576"/>
            <a:ext cx="11633200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791" y="4499677"/>
              <a:ext cx="4295205" cy="1016152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320" y="4319028"/>
              <a:ext cx="8279883" cy="1208091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576" y="4334834"/>
              <a:ext cx="8166103" cy="1101960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555" y="4316769"/>
              <a:ext cx="4939959" cy="925827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80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338139"/>
            <a:ext cx="109728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5518" y="6249989"/>
            <a:ext cx="5048249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DC90A1C-556F-4B37-B646-08113554361F}" type="datetimeFigureOut">
              <a:rPr lang="ru-RU">
                <a:solidFill>
                  <a:srgbClr val="073E87"/>
                </a:solidFill>
              </a:rPr>
              <a:pPr>
                <a:defRPr/>
              </a:pPr>
              <a:t>25.01.2016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33" y="6249989"/>
            <a:ext cx="5048251" cy="365125"/>
          </a:xfrm>
          <a:prstGeom prst="rect">
            <a:avLst/>
          </a:prstGeom>
        </p:spPr>
        <p:txBody>
          <a:bodyPr vert="horz" lIns="90301" tIns="45150" rIns="90301" bIns="4515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300" y="6249989"/>
            <a:ext cx="1549400" cy="365125"/>
          </a:xfrm>
          <a:prstGeom prst="rect">
            <a:avLst/>
          </a:prstGeom>
        </p:spPr>
        <p:txBody>
          <a:bodyPr vert="horz" wrap="square" lIns="90301" tIns="45150" rIns="90301" bIns="4515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anose="020E0502030303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01BAA1-CBB5-4692-9A1D-E13F5E94DDBB}" type="slidenum">
              <a:rPr lang="ru-RU" altLang="ru-RU">
                <a:solidFill>
                  <a:srgbClr val="073E87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62051" y="2674939"/>
            <a:ext cx="987848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301" tIns="45150" rIns="90301" bIns="451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650930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68325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44550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8713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43038" indent="-2254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60873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76927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392981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09035" indent="-225753" algn="l" defTabSz="903011" rtl="0" eaLnBrk="1" latinLnBrk="0" hangingPunct="1">
        <a:spcBef>
          <a:spcPts val="379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1506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301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5451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6024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7530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09035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60541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12047" algn="l" defTabSz="903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9F81A-3077-4B1B-9ADE-04A1B10ABE9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3B22-95A2-45D3-908F-527E4E7CD7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45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materinasametku.ru/wp-content/uploads/2011/04/1299225534_sadik.jpg" TargetMode="Externa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>
                <a:solidFill>
                  <a:srgbClr val="C00000"/>
                </a:solidFill>
              </a:rPr>
              <a:t>Федеральный закон РФ</a:t>
            </a:r>
            <a:br>
              <a:rPr lang="ru-RU" sz="3000">
                <a:solidFill>
                  <a:srgbClr val="C00000"/>
                </a:solidFill>
              </a:rPr>
            </a:br>
            <a:r>
              <a:rPr lang="ru-RU" sz="3000">
                <a:solidFill>
                  <a:srgbClr val="C00000"/>
                </a:solidFill>
              </a:rPr>
              <a:t> «Об образовании в Российской Федерации»</a:t>
            </a:r>
            <a:br>
              <a:rPr lang="ru-RU" sz="3000">
                <a:solidFill>
                  <a:srgbClr val="C00000"/>
                </a:solidFill>
              </a:rPr>
            </a:br>
            <a:r>
              <a:rPr lang="ru-RU" sz="2400" b="1">
                <a:solidFill>
                  <a:schemeClr val="accent6">
                    <a:lumMod val="75000"/>
                  </a:schemeClr>
                </a:solidFill>
              </a:rPr>
              <a:t>Структура системы образования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260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Структура документа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726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/>
            </a:r>
            <a:br>
              <a:rPr lang="ru-RU" sz="3200"/>
            </a:br>
            <a:r>
              <a:rPr lang="ru-RU" sz="3200"/>
              <a:t>ФЕДЕРАЛЬНЫЙ ГОСУДАРСТВЕННЫЙ ОБРАЗОВАТЕЛЬНЫЙ СТАНДАРТ</a:t>
            </a:r>
            <a:br>
              <a:rPr lang="ru-RU" sz="3200"/>
            </a:br>
            <a:r>
              <a:rPr lang="ru-RU" sz="3200"/>
              <a:t>ДОШКОЛЬНОГО ОБРАЗОВАНИЯ 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57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Документы, лежащие в основе разработки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1940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57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Требования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14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Общие положения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948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Основные принципы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76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25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Задачи Стандарта </a:t>
            </a:r>
            <a:r>
              <a:rPr lang="ru-RU" sz="3600"/>
              <a:t>(продолжение)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83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/>
            </a:r>
            <a:br>
              <a:rPr lang="ru-RU" sz="3200"/>
            </a:br>
            <a:r>
              <a:rPr lang="ru-RU" sz="3200"/>
              <a:t/>
            </a:r>
            <a:br>
              <a:rPr lang="ru-RU" sz="3200"/>
            </a:b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36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208214" y="908050"/>
            <a:ext cx="7991475" cy="477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b="1">
                <a:solidFill>
                  <a:srgbClr val="FF0000"/>
                </a:solidFill>
                <a:cs typeface="Times New Roman" panose="02020603050405020304" pitchFamily="18" charset="0"/>
              </a:rPr>
              <a:t>Основная общеобразовательная программа</a:t>
            </a:r>
            <a:endParaRPr lang="en-US" altLang="ru-RU" sz="3200" b="1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3200" b="1">
                <a:cs typeface="Times New Roman" panose="02020603050405020304" pitchFamily="18" charset="0"/>
              </a:rPr>
              <a:t> </a:t>
            </a:r>
            <a:r>
              <a:rPr lang="ru-RU" altLang="ru-RU" sz="3200" b="1">
                <a:solidFill>
                  <a:srgbClr val="002060"/>
                </a:solidFill>
                <a:cs typeface="Times New Roman" panose="02020603050405020304" pitchFamily="18" charset="0"/>
              </a:rPr>
              <a:t>это 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</a:t>
            </a:r>
            <a:br>
              <a:rPr lang="ru-RU" altLang="ru-RU" sz="3200" b="1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3200" b="1">
                <a:solidFill>
                  <a:srgbClr val="002060"/>
                </a:solidFill>
                <a:cs typeface="Times New Roman" panose="02020603050405020304" pitchFamily="18" charset="0"/>
              </a:rPr>
              <a:t>и медицинских услуг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728111C-7E92-443E-BC3B-49AF8EE4B063}" type="slidenum">
              <a:rPr lang="ru-RU" altLang="ru-RU">
                <a:solidFill>
                  <a:srgbClr val="898989"/>
                </a:solidFill>
              </a:rPr>
              <a:pPr eaLnBrk="1" hangingPunct="1"/>
              <a:t>19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50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000">
                <a:solidFill>
                  <a:srgbClr val="C00000"/>
                </a:solidFill>
              </a:rPr>
              <a:t>Федеральный закон РФ</a:t>
            </a:r>
            <a:br>
              <a:rPr lang="ru-RU" sz="3000">
                <a:solidFill>
                  <a:srgbClr val="C00000"/>
                </a:solidFill>
              </a:rPr>
            </a:br>
            <a:r>
              <a:rPr lang="ru-RU" sz="3000">
                <a:solidFill>
                  <a:srgbClr val="C00000"/>
                </a:solidFill>
              </a:rPr>
              <a:t> «Об образовании в Российской Федерации»</a:t>
            </a:r>
            <a:br>
              <a:rPr lang="ru-RU" sz="3000">
                <a:solidFill>
                  <a:srgbClr val="C00000"/>
                </a:solidFill>
              </a:rPr>
            </a:br>
            <a:r>
              <a:rPr lang="ru-RU" sz="2400" b="1">
                <a:solidFill>
                  <a:schemeClr val="accent6">
                    <a:lumMod val="75000"/>
                  </a:schemeClr>
                </a:solidFill>
              </a:rPr>
              <a:t>Структура системы образования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610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063750" y="620713"/>
            <a:ext cx="81359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000" b="1">
                <a:solidFill>
                  <a:srgbClr val="FF0000"/>
                </a:solidFill>
              </a:rPr>
              <a:t>«Основная образовательная программа дошкольного образования»</a:t>
            </a:r>
            <a:r>
              <a:rPr lang="ru-RU" altLang="ru-RU" sz="3000" b="1">
                <a:solidFill>
                  <a:srgbClr val="000000"/>
                </a:solidFill>
              </a:rPr>
              <a:t> </a:t>
            </a:r>
            <a:r>
              <a:rPr lang="ru-RU" altLang="ru-RU" sz="3000" b="1">
                <a:solidFill>
                  <a:srgbClr val="FF0000"/>
                </a:solidFill>
              </a:rPr>
              <a:t>- </a:t>
            </a:r>
          </a:p>
        </p:txBody>
      </p:sp>
      <p:sp>
        <p:nvSpPr>
          <p:cNvPr id="6147" name="Содержимое 4"/>
          <p:cNvSpPr>
            <a:spLocks noGrp="1"/>
          </p:cNvSpPr>
          <p:nvPr>
            <p:ph idx="1"/>
          </p:nvPr>
        </p:nvSpPr>
        <p:spPr>
          <a:xfrm>
            <a:off x="1919288" y="184467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altLang="ru-RU" b="1" smtClean="0">
                <a:solidFill>
                  <a:srgbClr val="002060"/>
                </a:solidFill>
              </a:rPr>
              <a:t>программа, разрабатываемая, утверждаемая</a:t>
            </a:r>
            <a:r>
              <a:rPr lang="en-US" altLang="ru-RU" b="1" smtClean="0">
                <a:solidFill>
                  <a:srgbClr val="002060"/>
                </a:solidFill>
              </a:rPr>
              <a:t> </a:t>
            </a:r>
            <a:r>
              <a:rPr lang="ru-RU" altLang="ru-RU" b="1" smtClean="0">
                <a:solidFill>
                  <a:srgbClr val="002060"/>
                </a:solidFill>
              </a:rPr>
              <a:t>и реализуемая в дошкольном образовательном учреждении (группе): </a:t>
            </a:r>
          </a:p>
          <a:p>
            <a:pPr marL="400050" lvl="1" indent="0"/>
            <a:r>
              <a:rPr lang="en-US" altLang="ru-RU" b="1">
                <a:cs typeface="Times New Roman" panose="02020603050405020304" pitchFamily="18" charset="0"/>
              </a:rPr>
              <a:t> </a:t>
            </a:r>
            <a:r>
              <a:rPr lang="ru-RU" altLang="ru-RU" b="1">
                <a:solidFill>
                  <a:srgbClr val="002060"/>
                </a:solidFill>
                <a:cs typeface="Times New Roman" panose="02020603050405020304" pitchFamily="18" charset="0"/>
              </a:rPr>
              <a:t>в соответствии </a:t>
            </a:r>
            <a:r>
              <a:rPr lang="ru-RU" altLang="ru-RU" b="1" i="1">
                <a:solidFill>
                  <a:srgbClr val="FF0000"/>
                </a:solidFill>
                <a:cs typeface="Times New Roman" panose="02020603050405020304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b="1">
              <a:cs typeface="Times New Roman" panose="02020603050405020304" pitchFamily="18" charset="0"/>
            </a:endParaRPr>
          </a:p>
          <a:p>
            <a:pPr marL="400050" lvl="1" indent="0"/>
            <a:r>
              <a:rPr lang="en-US" altLang="ru-RU" b="1">
                <a:cs typeface="Times New Roman" panose="02020603050405020304" pitchFamily="18" charset="0"/>
              </a:rPr>
              <a:t> </a:t>
            </a:r>
            <a:r>
              <a:rPr lang="ru-RU" altLang="ru-RU" b="1">
                <a:solidFill>
                  <a:srgbClr val="002060"/>
                </a:solidFill>
                <a:cs typeface="Times New Roman" panose="02020603050405020304" pitchFamily="18" charset="0"/>
              </a:rPr>
              <a:t>с учетом соответствующей </a:t>
            </a:r>
            <a:r>
              <a:rPr lang="ru-RU" altLang="ru-RU" b="1" i="1">
                <a:solidFill>
                  <a:srgbClr val="FF0000"/>
                </a:solidFill>
                <a:cs typeface="Times New Roman" panose="02020603050405020304" pitchFamily="18" charset="0"/>
              </a:rPr>
              <a:t>примерной основной образовательной программы дошкольного образования</a:t>
            </a:r>
            <a:endParaRPr lang="ru-RU" altLang="ru-RU" b="1" i="1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4F2F32E-667F-4BDE-B5CE-4ED29C33ED61}" type="slidenum">
              <a:rPr lang="ru-RU" altLang="ru-RU">
                <a:solidFill>
                  <a:srgbClr val="898989"/>
                </a:solidFill>
              </a:rPr>
              <a:pPr eaLnBrk="1" hangingPunct="1"/>
              <a:t>20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77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898651" y="908050"/>
            <a:ext cx="85010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6666FF"/>
              </a:buClr>
              <a:buFont typeface="Wingdings" panose="05000000000000000000" pitchFamily="2" charset="2"/>
              <a:buChar char="q"/>
            </a:pPr>
            <a:r>
              <a:rPr lang="ru-RU" altLang="ru-RU" sz="2800">
                <a:cs typeface="Times New Roman" panose="02020603050405020304" pitchFamily="18" charset="0"/>
              </a:rPr>
              <a:t>  </a:t>
            </a:r>
            <a:r>
              <a:rPr lang="ru-RU" altLang="ru-RU" sz="2800" b="1">
                <a:solidFill>
                  <a:srgbClr val="6666FF"/>
                </a:solidFill>
                <a:cs typeface="Times New Roman" panose="02020603050405020304" pitchFamily="18" charset="0"/>
              </a:rPr>
              <a:t>как, с учетом конкретных условий, создается</a:t>
            </a:r>
            <a:br>
              <a:rPr lang="ru-RU" altLang="ru-RU" sz="2800" b="1">
                <a:solidFill>
                  <a:srgbClr val="6666FF"/>
                </a:solidFill>
                <a:cs typeface="Times New Roman" panose="02020603050405020304" pitchFamily="18" charset="0"/>
              </a:rPr>
            </a:br>
            <a:r>
              <a:rPr lang="ru-RU" altLang="ru-RU" sz="2800" b="1">
                <a:solidFill>
                  <a:srgbClr val="6666FF"/>
                </a:solidFill>
                <a:cs typeface="Times New Roman" panose="02020603050405020304" pitchFamily="18" charset="0"/>
              </a:rPr>
              <a:t>в дошкольном образовательном учреждении любого вида собственная нетрадиционная модель организации обучения, воспитания и развития дошкольников 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303589" y="285750"/>
            <a:ext cx="5584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CC0000"/>
                </a:solidFill>
                <a:cs typeface="Times New Roman" panose="02020603050405020304" pitchFamily="18" charset="0"/>
              </a:rPr>
              <a:t>Программа должна показать:</a:t>
            </a:r>
            <a:endParaRPr lang="ru-RU" altLang="ru-RU" sz="3200">
              <a:cs typeface="Times New Roman" panose="02020603050405020304" pitchFamily="18" charset="0"/>
            </a:endParaRP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1881189" y="3068638"/>
            <a:ext cx="7743825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339966"/>
              </a:buClr>
              <a:buFont typeface="Wingdings" panose="05000000000000000000" pitchFamily="2" charset="2"/>
              <a:buChar char="q"/>
            </a:pPr>
            <a:r>
              <a:rPr lang="ru-RU" altLang="ru-RU" sz="2800" b="1">
                <a:cs typeface="Times New Roman" panose="02020603050405020304" pitchFamily="18" charset="0"/>
              </a:rPr>
              <a:t> </a:t>
            </a:r>
            <a:r>
              <a:rPr lang="ru-RU" altLang="ru-RU" sz="2800" b="1">
                <a:solidFill>
                  <a:srgbClr val="008080"/>
                </a:solidFill>
                <a:cs typeface="Times New Roman" panose="02020603050405020304" pitchFamily="18" charset="0"/>
              </a:rPr>
              <a:t>какие педагогические технологии обучения применяются в работе с детьми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1863726" y="4868863"/>
            <a:ext cx="783272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altLang="ru-RU" sz="2800" b="1">
                <a:solidFill>
                  <a:srgbClr val="6600FF"/>
                </a:solidFill>
                <a:cs typeface="Times New Roman" panose="02020603050405020304" pitchFamily="18" charset="0"/>
              </a:rPr>
              <a:t> как повышается мотивация образовательной деятельности  воспитанников дошкольного учреждения</a:t>
            </a:r>
            <a:endParaRPr lang="ru-RU" altLang="ru-RU" sz="2800">
              <a:cs typeface="Times New Roman" panose="02020603050405020304" pitchFamily="18" charset="0"/>
            </a:endParaRP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1881188" y="4003676"/>
            <a:ext cx="6735762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ru-RU" altLang="ru-RU" sz="2800" b="1">
                <a:solidFill>
                  <a:srgbClr val="990099"/>
                </a:solidFill>
                <a:cs typeface="Times New Roman" panose="02020603050405020304" pitchFamily="18" charset="0"/>
              </a:rPr>
              <a:t> как учитываются их индивидуальные особенности, интересы и возможности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A65C9FA-4623-426F-AF9D-BB607412C5AD}" type="slidenum">
              <a:rPr lang="ru-RU" altLang="ru-RU">
                <a:solidFill>
                  <a:srgbClr val="898989"/>
                </a:solidFill>
              </a:rPr>
              <a:pPr eaLnBrk="1" hangingPunct="1"/>
              <a:t>21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60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/>
              <a:t>Структура основной образовательной программы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82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981200" y="476251"/>
            <a:ext cx="8229600" cy="1069975"/>
          </a:xfrm>
        </p:spPr>
        <p:txBody>
          <a:bodyPr/>
          <a:lstStyle/>
          <a:p>
            <a:r>
              <a:rPr lang="ru-RU" altLang="ru-RU" b="1" smtClean="0">
                <a:solidFill>
                  <a:srgbClr val="FF0000"/>
                </a:solidFill>
              </a:rPr>
              <a:t>Целевой раздел программы</a:t>
            </a:r>
          </a:p>
        </p:txBody>
      </p:sp>
      <p:sp>
        <p:nvSpPr>
          <p:cNvPr id="48131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105842-AFD1-4940-900E-7DAFCA9BA63F}" type="slidenum">
              <a:rPr lang="ru-RU" altLang="ru-RU">
                <a:solidFill>
                  <a:srgbClr val="898989"/>
                </a:solidFill>
              </a:rPr>
              <a:pPr eaLnBrk="1" hangingPunct="1"/>
              <a:t>23</a:t>
            </a:fld>
            <a:endParaRPr lang="ru-RU" altLang="ru-RU">
              <a:solidFill>
                <a:srgbClr val="898989"/>
              </a:solidFill>
            </a:endParaRPr>
          </a:p>
        </p:txBody>
      </p:sp>
      <p:grpSp>
        <p:nvGrpSpPr>
          <p:cNvPr id="2" name="Группа 10"/>
          <p:cNvGrpSpPr/>
          <p:nvPr/>
        </p:nvGrpSpPr>
        <p:grpSpPr>
          <a:xfrm>
            <a:off x="2024034" y="2143116"/>
            <a:ext cx="7929618" cy="2714644"/>
            <a:chOff x="411480" y="0"/>
            <a:chExt cx="6542449" cy="157929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11480" y="0"/>
              <a:ext cx="6542449" cy="157929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3" name="Скругленный прямоугольник 4"/>
            <p:cNvSpPr/>
            <p:nvPr/>
          </p:nvSpPr>
          <p:spPr>
            <a:xfrm>
              <a:off x="488575" y="77095"/>
              <a:ext cx="6388259" cy="14251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7742" tIns="0" rIns="217742" bIns="0" spcCol="1270" anchor="ctr"/>
            <a:lstStyle/>
            <a:p>
              <a:pPr>
                <a:defRPr/>
              </a:pPr>
              <a:endParaRPr lang="ru-RU" altLang="ru-RU" sz="2400" b="1" dirty="0">
                <a:solidFill>
                  <a:srgbClr val="009900"/>
                </a:solidFill>
              </a:endParaRPr>
            </a:p>
            <a:p>
              <a:pPr>
                <a:defRPr/>
              </a:pPr>
              <a:endParaRPr lang="ru-RU" altLang="ru-RU" sz="2400" b="1" dirty="0">
                <a:solidFill>
                  <a:srgbClr val="009900"/>
                </a:solidFill>
              </a:endParaRPr>
            </a:p>
            <a:p>
              <a:pPr>
                <a:defRPr/>
              </a:pPr>
              <a:r>
                <a:rPr lang="ru-RU" altLang="ru-RU" sz="2400" b="1" dirty="0">
                  <a:solidFill>
                    <a:srgbClr val="0000FF"/>
                  </a:solidFill>
                </a:rPr>
                <a:t>цели и задачи программы</a:t>
              </a:r>
            </a:p>
            <a:p>
              <a:pPr>
                <a:defRPr/>
              </a:pPr>
              <a:r>
                <a:rPr lang="ru-RU" altLang="ru-RU" sz="2400" b="1" dirty="0">
                  <a:solidFill>
                    <a:srgbClr val="0000FF"/>
                  </a:solidFill>
                </a:rPr>
                <a:t>принципы и подходы к формированию программы</a:t>
              </a:r>
            </a:p>
            <a:p>
              <a:pPr>
                <a:defRPr/>
              </a:pPr>
              <a:r>
                <a:rPr lang="ru-RU" altLang="ru-RU" sz="2400" b="1" dirty="0">
                  <a:solidFill>
                    <a:srgbClr val="0000FF"/>
                  </a:solidFill>
                </a:rPr>
                <a:t>значимые для разработки программы характеристики, в том числе характеристики особенностей развития детей раннего и дошкольного возраста</a:t>
              </a:r>
            </a:p>
            <a:p>
              <a:pPr>
                <a:defRPr/>
              </a:pPr>
              <a:endParaRPr lang="ru-RU" altLang="ru-RU" sz="2400" b="1" dirty="0">
                <a:solidFill>
                  <a:srgbClr val="009900"/>
                </a:solidFill>
              </a:endParaRPr>
            </a:p>
          </p:txBody>
        </p:sp>
      </p:grpSp>
      <p:grpSp>
        <p:nvGrpSpPr>
          <p:cNvPr id="3" name="Группа 4"/>
          <p:cNvGrpSpPr/>
          <p:nvPr/>
        </p:nvGrpSpPr>
        <p:grpSpPr>
          <a:xfrm>
            <a:off x="2309787" y="1500174"/>
            <a:ext cx="6542449" cy="1000132"/>
            <a:chOff x="411480" y="0"/>
            <a:chExt cx="6542449" cy="157929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411480" y="0"/>
              <a:ext cx="6542449" cy="157929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488575" y="77095"/>
              <a:ext cx="6388259" cy="14251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7742" tIns="0" rIns="217742" bIns="0" spcCol="1270" anchor="ctr"/>
            <a:lstStyle/>
            <a:p>
              <a:pPr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Пояснительная записка</a:t>
              </a:r>
            </a:p>
          </p:txBody>
        </p:sp>
      </p:grpSp>
      <p:grpSp>
        <p:nvGrpSpPr>
          <p:cNvPr id="4" name="Группа 7"/>
          <p:cNvGrpSpPr/>
          <p:nvPr/>
        </p:nvGrpSpPr>
        <p:grpSpPr>
          <a:xfrm>
            <a:off x="2452663" y="5143512"/>
            <a:ext cx="6542449" cy="1000132"/>
            <a:chOff x="411480" y="0"/>
            <a:chExt cx="6542449" cy="157929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11480" y="0"/>
              <a:ext cx="6542449" cy="1579294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488575" y="77095"/>
              <a:ext cx="6388259" cy="14251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lIns="217742" tIns="0" rIns="217742" bIns="0" spcCol="1270" anchor="ctr"/>
            <a:lstStyle/>
            <a:p>
              <a:pPr defTabSz="1422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altLang="ru-RU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Планируемые результаты освоения программы</a:t>
              </a:r>
              <a:endPara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22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</a:rPr>
              <a:t>Содержательный раздел образовательной программы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4" y="1989139"/>
            <a:ext cx="4289425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3561650-DE06-445D-877D-298AF65348F4}" type="slidenum">
              <a:rPr lang="ru-RU" altLang="ru-RU">
                <a:solidFill>
                  <a:srgbClr val="898989"/>
                </a:solidFill>
              </a:rPr>
              <a:pPr eaLnBrk="1" hangingPunct="1"/>
              <a:t>24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77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ФГОС. </a:t>
            </a:r>
            <a:r>
              <a:rPr lang="ru-RU" smtClean="0"/>
              <a:t>Образовательные области 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47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 – коммуникативное развитие</a:t>
            </a:r>
          </a:p>
        </p:txBody>
      </p:sp>
      <p:sp>
        <p:nvSpPr>
          <p:cNvPr id="2867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Присвоение норм и ценностей, принятых в обществе, включая моральные</a:t>
            </a:r>
            <a:br>
              <a:rPr lang="ru-RU" altLang="ru-RU" sz="1800" b="1">
                <a:solidFill>
                  <a:srgbClr val="002060"/>
                </a:solidFill>
              </a:rPr>
            </a:br>
            <a:r>
              <a:rPr lang="ru-RU" altLang="ru-RU" sz="1800" b="1">
                <a:solidFill>
                  <a:srgbClr val="002060"/>
                </a:solidFill>
              </a:rPr>
              <a:t>и нравственные ценности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Развитие общения и взаимодействия ребёнка со взрослыми</a:t>
            </a:r>
            <a:br>
              <a:rPr lang="ru-RU" altLang="ru-RU" sz="1800" b="1">
                <a:solidFill>
                  <a:srgbClr val="002060"/>
                </a:solidFill>
              </a:rPr>
            </a:br>
            <a:r>
              <a:rPr lang="ru-RU" altLang="ru-RU" sz="1800" b="1">
                <a:solidFill>
                  <a:srgbClr val="002060"/>
                </a:solidFill>
              </a:rPr>
              <a:t>и сверстниками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Становление самостоятельности, целенаправленности и саморегуляции собственных действий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Развитие социального и эмоционального интеллекта, эмоциональной отзывчивости, сопереживания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Формирование готовности к совместной деятельности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Формирование уважительного отношения и чувства принадлежности</a:t>
            </a:r>
            <a:br>
              <a:rPr lang="ru-RU" altLang="ru-RU" sz="1800" b="1">
                <a:solidFill>
                  <a:srgbClr val="002060"/>
                </a:solidFill>
              </a:rPr>
            </a:br>
            <a:r>
              <a:rPr lang="ru-RU" altLang="ru-RU" sz="1800" b="1">
                <a:solidFill>
                  <a:srgbClr val="002060"/>
                </a:solidFill>
              </a:rPr>
              <a:t>к своей семье и сообществу детей и взрослых в организации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Формирование позитивных установок к различным видам труда</a:t>
            </a:r>
            <a:br>
              <a:rPr lang="ru-RU" altLang="ru-RU" sz="1800" b="1">
                <a:solidFill>
                  <a:srgbClr val="002060"/>
                </a:solidFill>
              </a:rPr>
            </a:br>
            <a:r>
              <a:rPr lang="ru-RU" altLang="ru-RU" sz="1800" b="1">
                <a:solidFill>
                  <a:srgbClr val="002060"/>
                </a:solidFill>
              </a:rPr>
              <a:t> и творчества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altLang="ru-RU" sz="1800" b="1">
                <a:solidFill>
                  <a:srgbClr val="002060"/>
                </a:solidFill>
              </a:rPr>
              <a:t>Формирование основ безопасности в быту, социуме, природе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38F49BE-8B07-404E-93E4-C45B6D73CD82}" type="slidenum">
              <a:rPr lang="ru-RU" altLang="ru-RU">
                <a:solidFill>
                  <a:srgbClr val="898989"/>
                </a:solidFill>
              </a:rPr>
              <a:pPr eaLnBrk="1" hangingPunct="1"/>
              <a:t>26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8677" name="TextBox 3"/>
          <p:cNvSpPr txBox="1">
            <a:spLocks noChangeArrowheads="1"/>
          </p:cNvSpPr>
          <p:nvPr/>
        </p:nvSpPr>
        <p:spPr bwMode="auto">
          <a:xfrm>
            <a:off x="1524000" y="0"/>
            <a:ext cx="421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7658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Познавательное развитие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познавательных действий, становление сознания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воображения и творческой активности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первичных представлений о себе, других людях, объектах окружающего мира, их свойствах и отношениях (форме, цвете, размере, материале, звучании, ритме, тепе, количестве, числе, части и целом, пространстве и времени, движении</a:t>
            </a:r>
            <a:b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покое, причинах и следствиях и др.), 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первичных представлений о малой </a:t>
            </a: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родине</a:t>
            </a:r>
            <a:b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Отечестве, представлений о социокультурных ценностях нашего народа, об отечественных традициях и праздниках, </a:t>
            </a: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о планете Земля как общем доме людей, об особенностях природы, многообразии стран и народов мира</a:t>
            </a:r>
            <a:endParaRPr lang="ru-RU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CF78DD1-B8CE-4E09-9611-8273165E788F}" type="slidenum">
              <a:rPr lang="ru-RU" altLang="ru-RU">
                <a:solidFill>
                  <a:srgbClr val="898989"/>
                </a:solidFill>
              </a:rPr>
              <a:pPr eaLnBrk="1" hangingPunct="1"/>
              <a:t>27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29701" name="TextBox 3"/>
          <p:cNvSpPr txBox="1">
            <a:spLocks noChangeArrowheads="1"/>
          </p:cNvSpPr>
          <p:nvPr/>
        </p:nvSpPr>
        <p:spPr bwMode="auto">
          <a:xfrm>
            <a:off x="1524000" y="0"/>
            <a:ext cx="421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09373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Речевое развитие</a:t>
            </a:r>
          </a:p>
        </p:txBody>
      </p:sp>
      <p:sp>
        <p:nvSpPr>
          <p:cNvPr id="30723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Владение речью как средством общения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Обогащение активного словаря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Развитие связной,  грамматически правильной диалогической </a:t>
            </a:r>
            <a:b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и монологической речи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Развитие речевого творчества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Развитие звуковой и интонационной культуры речи, фонематического слуха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звуковой аналитико – синтетической активности</a:t>
            </a:r>
            <a:b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как предпосылки обучения грамоте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BECE49C-A11C-4896-A238-9F2486695A5B}" type="slidenum">
              <a:rPr lang="ru-RU" altLang="ru-RU">
                <a:solidFill>
                  <a:srgbClr val="898989"/>
                </a:solidFill>
              </a:rPr>
              <a:pPr eaLnBrk="1" hangingPunct="1"/>
              <a:t>28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1524000" y="0"/>
            <a:ext cx="421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916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 - эстетическое развитие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Развитие предпосылок ценностно – смыслового восприятия</a:t>
            </a:r>
            <a:b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Реализация самостоятельной творческой деятельности детей 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(изобразительной, конструктивно-модельной, </a:t>
            </a: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музыкальной</a:t>
            </a:r>
            <a:b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и </a:t>
            </a:r>
            <a:r>
              <a:rPr lang="ru-RU" b="1" dirty="0">
                <a:solidFill>
                  <a:srgbClr val="002060"/>
                </a:solidFill>
                <a:cs typeface="Times New Roman" panose="02020603050405020304" pitchFamily="18" charset="0"/>
              </a:rPr>
              <a:t>др.)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53FFF21-FE67-4F21-9B95-F629FCA6D61B}" type="slidenum">
              <a:rPr lang="ru-RU" altLang="ru-RU">
                <a:solidFill>
                  <a:srgbClr val="898989"/>
                </a:solidFill>
              </a:rPr>
              <a:pPr eaLnBrk="1" hangingPunct="1"/>
              <a:t>29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31749" name="TextBox 3"/>
          <p:cNvSpPr txBox="1">
            <a:spLocks noChangeArrowheads="1"/>
          </p:cNvSpPr>
          <p:nvPr/>
        </p:nvSpPr>
        <p:spPr bwMode="auto">
          <a:xfrm>
            <a:off x="1524000" y="0"/>
            <a:ext cx="421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17501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mtClean="0">
                <a:solidFill>
                  <a:schemeClr val="accent2"/>
                </a:solidFill>
              </a:rPr>
              <a:t>Стандартизация системы дошкольного образования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7757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 развитие</a:t>
            </a:r>
          </a:p>
        </p:txBody>
      </p:sp>
      <p:sp>
        <p:nvSpPr>
          <p:cNvPr id="32771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Развитие физических качеств…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Правильное формирование опорно – двигательной системы организма, развитие равновесия, координации движений, крупной и мелкой моторики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Правильное выполнение основных движений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Формирование начальных представлений</a:t>
            </a:r>
            <a:b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о некоторых видах спорта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Овладение подвижными играми с правилами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Становление целенаправленности и саморегуляции в двигательной сфере</a:t>
            </a:r>
          </a:p>
          <a:p>
            <a:pPr>
              <a:spcAft>
                <a:spcPts val="600"/>
              </a:spcAft>
            </a:pPr>
            <a:r>
              <a:rPr lang="ru-RU" altLang="ru-RU" sz="2000" b="1">
                <a:solidFill>
                  <a:srgbClr val="002060"/>
                </a:solidFill>
                <a:cs typeface="Times New Roman" panose="02020603050405020304" pitchFamily="18" charset="0"/>
              </a:rPr>
              <a:t>Овладение элементарными нормами и правилами здорового образа жизни…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F77F1FE-0801-4A74-A531-17E5D062A288}" type="slidenum">
              <a:rPr lang="ru-RU" altLang="ru-RU">
                <a:solidFill>
                  <a:srgbClr val="898989"/>
                </a:solidFill>
              </a:rPr>
              <a:pPr eaLnBrk="1" hangingPunct="1"/>
              <a:t>30</a:t>
            </a:fld>
            <a:endParaRPr lang="ru-RU" altLang="ru-RU">
              <a:solidFill>
                <a:srgbClr val="898989"/>
              </a:solidFill>
            </a:endParaRPr>
          </a:p>
        </p:txBody>
      </p:sp>
      <p:sp>
        <p:nvSpPr>
          <p:cNvPr id="32773" name="TextBox 3"/>
          <p:cNvSpPr txBox="1">
            <a:spLocks noChangeArrowheads="1"/>
          </p:cNvSpPr>
          <p:nvPr/>
        </p:nvSpPr>
        <p:spPr bwMode="auto">
          <a:xfrm>
            <a:off x="1524000" y="0"/>
            <a:ext cx="4211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chemeClr val="bg1"/>
                </a:solidFill>
                <a:latin typeface="Arial" panose="020B0604020202020204" pitchFamily="34" charset="0"/>
              </a:rPr>
              <a:t>Образовательные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66910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Содержание образовательных областей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7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610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56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8678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22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61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7056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38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81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851" y="620713"/>
            <a:ext cx="8424863" cy="273685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Образование – непрерывная цепочка…</a:t>
            </a:r>
            <a:br>
              <a:rPr lang="ru-RU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sz="22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>                                                                на протяжении всей жизни !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  <a:t/>
            </a:r>
            <a:b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Arial" charset="0"/>
              </a:rPr>
            </a:br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В жизни каждого человека дошкольное образование, </a:t>
            </a:r>
            <a:r>
              <a:rPr lang="en-US" sz="2400" b="1" dirty="0">
                <a:solidFill>
                  <a:schemeClr val="bg1"/>
                </a:solidFill>
                <a:latin typeface="Bell Gothic Std Black" pitchFamily="34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</a:rPr>
              <a:t>также как начальное и высшее, имеет особое значение.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Этот этап как стартовая площадка для перехода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</a:rPr>
              <a:t> на следующий уровень его жизни…</a:t>
            </a:r>
            <a:br>
              <a:rPr lang="ru-RU" sz="2400" b="1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rgbClr val="CC3300"/>
                </a:solidFill>
              </a:rPr>
              <a:t/>
            </a:r>
            <a:br>
              <a:rPr lang="ru-RU" sz="2400" b="1" dirty="0">
                <a:solidFill>
                  <a:srgbClr val="CC3300"/>
                </a:solidFill>
              </a:rPr>
            </a:br>
            <a:endParaRPr lang="ru-RU" sz="2400" dirty="0"/>
          </a:p>
        </p:txBody>
      </p:sp>
      <p:pic>
        <p:nvPicPr>
          <p:cNvPr id="8195" name="Picture 6" descr="C:\Users\Сергей\Desktop\stand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9" y="3644900"/>
            <a:ext cx="4135437" cy="257175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08213" y="3500438"/>
            <a:ext cx="3600450" cy="3168650"/>
          </a:xfrm>
          <a:prstGeom prst="irregularSeal2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62500" lnSpcReduction="20000"/>
          </a:bodyPr>
          <a:lstStyle/>
          <a:p>
            <a:pPr eaLnBrk="1" hangingPunct="1">
              <a:spcBef>
                <a:spcPct val="0"/>
              </a:spcBef>
              <a:buClrTx/>
              <a:buSzTx/>
              <a:defRPr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Дошкольное детство – самый </a:t>
            </a:r>
            <a:r>
              <a:rPr lang="ru-RU" sz="2400" b="1" i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сензитивный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ClrTx/>
              <a:buSzTx/>
              <a:defRPr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период жизни </a:t>
            </a:r>
          </a:p>
          <a:p>
            <a:pPr eaLnBrk="1" hangingPunct="1">
              <a:spcBef>
                <a:spcPct val="0"/>
              </a:spcBef>
              <a:buClrTx/>
              <a:buSzTx/>
              <a:defRPr/>
            </a:pP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человека!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69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детской деятельности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842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Содержание коррекционной работы</a:t>
            </a:r>
            <a:br>
              <a:rPr lang="ru-RU" smtClean="0"/>
            </a:br>
            <a:r>
              <a:rPr lang="ru-RU" smtClean="0"/>
              <a:t>и/или инклюзивного образования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70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Организационный раздел образовательной программы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C79EC21-7F03-4DBA-8BE2-BF30781F1486}" type="slidenum">
              <a:rPr lang="ru-RU" altLang="ru-RU">
                <a:solidFill>
                  <a:srgbClr val="898989"/>
                </a:solidFill>
              </a:rPr>
              <a:pPr eaLnBrk="1" hangingPunct="1"/>
              <a:t>42</a:t>
            </a:fld>
            <a:endParaRPr lang="ru-RU" altLang="ru-RU">
              <a:solidFill>
                <a:srgbClr val="898989"/>
              </a:solidFill>
            </a:endParaRPr>
          </a:p>
        </p:txBody>
      </p:sp>
      <p:pic>
        <p:nvPicPr>
          <p:cNvPr id="32772" name="Рисунок 20" descr="Описание: Картинка 79 из 55375">
            <a:hlinkClick r:id="rId2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09975" y="2198689"/>
            <a:ext cx="4972050" cy="3328987"/>
          </a:xfrm>
        </p:spPr>
      </p:pic>
    </p:spTree>
    <p:extLst>
      <p:ext uri="{BB962C8B-B14F-4D97-AF65-F5344CB8AC3E}">
        <p14:creationId xmlns:p14="http://schemas.microsoft.com/office/powerpoint/2010/main" val="329034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2166938" y="1357313"/>
            <a:ext cx="79295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35877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altLang="ru-RU" sz="2400" b="1" dirty="0">
                <a:cs typeface="Times New Roman" pitchFamily="18" charset="0"/>
              </a:rPr>
              <a:t>описание материально-технического обеспечения Программы</a:t>
            </a:r>
          </a:p>
          <a:p>
            <a:pPr indent="-35877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altLang="ru-RU" sz="2400" b="1" dirty="0">
                <a:cs typeface="Times New Roman" pitchFamily="18" charset="0"/>
              </a:rPr>
              <a:t>обеспеченность методическими материалами и средствами обучения и воспитания</a:t>
            </a:r>
          </a:p>
          <a:p>
            <a:pPr indent="-35877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altLang="ru-RU" sz="2400" b="1" dirty="0">
                <a:cs typeface="Times New Roman" pitchFamily="18" charset="0"/>
              </a:rPr>
              <a:t>распорядок и /или режим дня</a:t>
            </a:r>
          </a:p>
          <a:p>
            <a:pPr indent="-35877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altLang="ru-RU" sz="2400" b="1" dirty="0">
                <a:cs typeface="Times New Roman" pitchFamily="18" charset="0"/>
              </a:rPr>
              <a:t>особенности традиционных событий, праздников, мероприятий</a:t>
            </a:r>
          </a:p>
          <a:p>
            <a:pPr indent="-358775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ru-RU" altLang="ru-RU" sz="2400" b="1" dirty="0">
                <a:cs typeface="Times New Roman" pitchFamily="18" charset="0"/>
              </a:rPr>
              <a:t>особенности организации развивающей предметно-пространственной среды</a:t>
            </a:r>
          </a:p>
        </p:txBody>
      </p:sp>
      <p:sp>
        <p:nvSpPr>
          <p:cNvPr id="41987" name="TextBox 2"/>
          <p:cNvSpPr txBox="1">
            <a:spLocks noChangeArrowheads="1"/>
          </p:cNvSpPr>
          <p:nvPr/>
        </p:nvSpPr>
        <p:spPr bwMode="auto">
          <a:xfrm>
            <a:off x="2095501" y="571501"/>
            <a:ext cx="79295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3600" b="1" dirty="0">
                <a:solidFill>
                  <a:srgbClr val="C00000"/>
                </a:solidFill>
                <a:cs typeface="Times New Roman" pitchFamily="18" charset="0"/>
              </a:rPr>
              <a:t>Организационный раздел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914380-120F-49BC-B7C0-25DE3576488D}" type="slidenum">
              <a:rPr lang="ru-RU" altLang="ru-RU">
                <a:solidFill>
                  <a:srgbClr val="898989"/>
                </a:solidFill>
              </a:rPr>
              <a:pPr eaLnBrk="1" hangingPunct="1"/>
              <a:t>43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83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774825" y="274638"/>
            <a:ext cx="8642350" cy="19304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altLang="ru-RU" sz="3200" b="1" dirty="0">
                <a:solidFill>
                  <a:srgbClr val="FF0000"/>
                </a:solidFill>
              </a:rPr>
              <a:t>Часть основной общеобразовательной программы дошкольного образования, формируемая участниками образовательного процесса</a:t>
            </a:r>
            <a:endParaRPr lang="ru-RU" altLang="ru-RU" sz="3200" dirty="0">
              <a:solidFill>
                <a:srgbClr val="FF0000"/>
              </a:solidFill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1992313" y="2492376"/>
            <a:ext cx="8229600" cy="2981325"/>
          </a:xfrm>
        </p:spPr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ru-RU" altLang="ru-RU" b="1" dirty="0">
                <a:solidFill>
                  <a:srgbClr val="002060"/>
                </a:solidFill>
                <a:cs typeface="Times New Roman" pitchFamily="18" charset="0"/>
              </a:rPr>
              <a:t>Должны быть представлены выбранные и/или разработанные самостоятельно участниками образовательных отношений Программы, направленные на развитие детей  в одной или нескольких образовательных областях, видах деятельности и/или культурных практиках (далее – парциальные образовательные программы), методики, формы организации образовательной работы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D791779-B67B-409F-9AFD-0F69E5BBD543}" type="slidenum">
              <a:rPr lang="ru-RU" altLang="ru-RU">
                <a:solidFill>
                  <a:srgbClr val="898989"/>
                </a:solidFill>
              </a:rPr>
              <a:pPr eaLnBrk="1" hangingPunct="1"/>
              <a:t>44</a:t>
            </a:fld>
            <a:endParaRPr lang="ru-RU" altLang="ru-RU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0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Оформление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84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Дополнительный раздел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48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/>
            </a:r>
            <a:br>
              <a:rPr lang="ru-RU" sz="3200"/>
            </a:br>
            <a:r>
              <a:rPr lang="ru-RU" sz="3200"/>
              <a:t/>
            </a:r>
            <a:br>
              <a:rPr lang="ru-RU" sz="3200"/>
            </a:b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7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37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Психолого-педагогические условия реализации Программы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9892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135188" y="4075113"/>
            <a:ext cx="820896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разработки ФГОС ДО экспертами в сфере дошкольного образования было проведено исследование, позволившее в ходе фокус-групповых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404813"/>
            <a:ext cx="7056437" cy="359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03389" y="2708275"/>
            <a:ext cx="8785225" cy="11953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 дошкольного образования?</a:t>
            </a: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2927351" y="765175"/>
            <a:ext cx="691356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3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881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52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Психолого-педагогические условия реализации Программы </a:t>
            </a:r>
            <a:r>
              <a:rPr lang="ru-RU" sz="3100"/>
              <a:t>(продолжение)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952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Условия для работы с детьми с ОВЗ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13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1484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Насыщенность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494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Трансформируемость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898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Полифункциональность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78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Вариативность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67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Доступность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22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7176" y="188913"/>
            <a:ext cx="8988425" cy="6335712"/>
          </a:xfrm>
        </p:spPr>
      </p:pic>
    </p:spTree>
    <p:extLst>
      <p:ext uri="{BB962C8B-B14F-4D97-AF65-F5344CB8AC3E}">
        <p14:creationId xmlns:p14="http://schemas.microsoft.com/office/powerpoint/2010/main" val="6451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r>
              <a:rPr lang="ru-RU" i="1" smtClean="0">
                <a:solidFill>
                  <a:schemeClr val="accent2"/>
                </a:solidFill>
              </a:rPr>
              <a:t>Безопасность среды</a:t>
            </a:r>
            <a:endParaRPr lang="ru-RU" i="1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63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83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Компетенции</a:t>
            </a:r>
            <a:br>
              <a:rPr lang="ru-RU" sz="3600"/>
            </a:br>
            <a:r>
              <a:rPr lang="ru-RU" sz="3600"/>
              <a:t>педагогического работника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45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Компетенции</a:t>
            </a:r>
            <a:br>
              <a:rPr lang="ru-RU" sz="3600"/>
            </a:br>
            <a:r>
              <a:rPr lang="ru-RU" sz="3600"/>
              <a:t>педагогического работника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97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/>
              <a:t>Компетенции</a:t>
            </a:r>
            <a:br>
              <a:rPr lang="ru-RU" sz="3600"/>
            </a:br>
            <a:r>
              <a:rPr lang="ru-RU" sz="3600"/>
              <a:t>педагогического работника (</a:t>
            </a:r>
            <a:r>
              <a:rPr lang="ru-RU" sz="3100"/>
              <a:t>продолжение)</a:t>
            </a:r>
            <a:endParaRPr lang="ru-RU" sz="31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03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Компетенции</a:t>
            </a:r>
            <a:br>
              <a:rPr lang="ru-RU" sz="3200"/>
            </a:br>
            <a:r>
              <a:rPr lang="ru-RU" sz="3200"/>
              <a:t>педагогического работника (</a:t>
            </a:r>
            <a:r>
              <a:rPr lang="ru-RU" sz="2800"/>
              <a:t>продолжение)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955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Компетенции</a:t>
            </a:r>
            <a:br>
              <a:rPr lang="ru-RU" sz="3200"/>
            </a:br>
            <a:r>
              <a:rPr lang="ru-RU" sz="3200"/>
              <a:t>педагогического работника (</a:t>
            </a:r>
            <a:r>
              <a:rPr lang="ru-RU" sz="2800"/>
              <a:t>продолжение)</a:t>
            </a: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46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69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Требования к материально-техническим условиям включают: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730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Требования к материально-техническим условиям включают: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852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333376"/>
            <a:ext cx="8713788" cy="6335713"/>
          </a:xfrm>
        </p:spPr>
      </p:pic>
    </p:spTree>
    <p:extLst>
      <p:ext uri="{BB962C8B-B14F-4D97-AF65-F5344CB8AC3E}">
        <p14:creationId xmlns:p14="http://schemas.microsoft.com/office/powerpoint/2010/main" val="37688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293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Финансовое обеспечение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122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/>
              <a:t/>
            </a:r>
            <a:br>
              <a:rPr lang="ru-RU" sz="3200"/>
            </a:br>
            <a:r>
              <a:rPr lang="ru-RU" sz="3200"/>
              <a:t/>
            </a:r>
            <a:br>
              <a:rPr lang="ru-RU" sz="3200"/>
            </a:b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86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Специфика дошкольного детства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48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Специфика результатов освоения ООП ДО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28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38313" y="928688"/>
            <a:ext cx="8786812" cy="1060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>
              <a:defRPr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03389" y="2133601"/>
            <a:ext cx="8785225" cy="27352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>
              <a:defRPr/>
            </a:pP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непосредственной оценке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том числе в виде педагогической диагностики (мониторинга), и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основанием для их формального сравнения с реальными достижениями детей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основой объективной оценки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сопровождается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проведением промежуточных аттестаций и итоговой аттестации воспитанников. </a:t>
            </a:r>
          </a:p>
          <a:p>
            <a:pPr algn="just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(Закон «Об Образовании в РФ» ст. 64)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03389" y="4941889"/>
            <a:ext cx="8785225" cy="18002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301" tIns="45150" rIns="90301" bIns="45150" anchor="ctr"/>
          <a:lstStyle/>
          <a:p>
            <a:pPr algn="just">
              <a:defRPr/>
            </a:pP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ориентиры выступают основаниями преемственности дошкольного и начального общего образования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соблюдении требований к условиям реализации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Программы настоящие целевые ориентиры </a:t>
            </a: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67809" y="260659"/>
            <a:ext cx="6048675" cy="645180"/>
          </a:xfrm>
          <a:prstGeom prst="rect">
            <a:avLst/>
          </a:prstGeom>
          <a:noFill/>
        </p:spPr>
        <p:txBody>
          <a:bodyPr lIns="90301" tIns="45150" rIns="90301" bIns="45150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rgbClr val="073E87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Целевые ориентиры ДО</a:t>
            </a:r>
          </a:p>
        </p:txBody>
      </p:sp>
    </p:spTree>
    <p:extLst>
      <p:ext uri="{BB962C8B-B14F-4D97-AF65-F5344CB8AC3E}">
        <p14:creationId xmlns:p14="http://schemas.microsoft.com/office/powerpoint/2010/main" val="382403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Целевые ориентиры </a:t>
            </a:r>
            <a:r>
              <a:rPr lang="ru-RU" u="sng" smtClean="0">
                <a:solidFill>
                  <a:srgbClr val="FF0000"/>
                </a:solidFill>
              </a:rPr>
              <a:t>НЕ МОГУТ </a:t>
            </a:r>
            <a:r>
              <a:rPr lang="ru-RU" smtClean="0"/>
              <a:t>служить основанием для: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84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2229" y="303901"/>
            <a:ext cx="7331759" cy="522069"/>
          </a:xfrm>
          <a:prstGeom prst="rect">
            <a:avLst/>
          </a:prstGeom>
          <a:noFill/>
        </p:spPr>
        <p:txBody>
          <a:bodyPr wrap="none" lIns="90301" tIns="45150" rIns="90301" bIns="45150">
            <a:spAutoFit/>
          </a:bodyPr>
          <a:lstStyle/>
          <a:p>
            <a:pPr algn="ctr">
              <a:defRPr/>
            </a:pPr>
            <a:r>
              <a:rPr lang="ru-RU" sz="2800" b="1" dirty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8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 определяются требования к результату?</a:t>
            </a:r>
          </a:p>
        </p:txBody>
      </p:sp>
      <p:sp>
        <p:nvSpPr>
          <p:cNvPr id="23555" name="Прямоугольник 2"/>
          <p:cNvSpPr>
            <a:spLocks noChangeArrowheads="1"/>
          </p:cNvSpPr>
          <p:nvPr/>
        </p:nvSpPr>
        <p:spPr bwMode="auto">
          <a:xfrm>
            <a:off x="1774825" y="404814"/>
            <a:ext cx="8713788" cy="529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301" tIns="45150" rIns="90301" bIns="451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стандарте поднят вопрос, который волнует всех – родителей, педагогов,  психологов: попытка внедрить в систему дошкольного образования систему оценки и квалификации  того или иного уровня развития ребенка в %, баллах и т.п.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стандарте четко определено,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altLang="ru-RU" sz="2000" b="1" u="sng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ребенка не является объектом измерения и оценки</a:t>
            </a:r>
            <a:r>
              <a:rPr lang="ru-RU" alt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стандарту, верным будет скорее оценка того вектора развития, которым идет ребенок, а не какого-то конечного результата, которого необходимо добиться. </a:t>
            </a:r>
          </a:p>
          <a:p>
            <a:pPr algn="just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Здесь, в отличие от других стандартов, </a:t>
            </a:r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идет только о личностных результатах.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895600" y="4005264"/>
            <a:ext cx="6400800" cy="2592387"/>
          </a:xfrm>
        </p:spPr>
        <p:txBody>
          <a:bodyPr/>
          <a:lstStyle/>
          <a:p>
            <a:endParaRPr lang="ru-RU" altLang="ru-RU" b="1" smtClean="0">
              <a:solidFill>
                <a:srgbClr val="FF0000"/>
              </a:solidFill>
            </a:endParaRPr>
          </a:p>
          <a:p>
            <a:pPr algn="l"/>
            <a:endParaRPr lang="ru-RU" altLang="ru-RU" b="1" smtClean="0">
              <a:solidFill>
                <a:srgbClr val="FF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95600" y="5085184"/>
          <a:ext cx="6984776" cy="1772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/>
                <a:gridCol w="3492388"/>
              </a:tblGrid>
              <a:tr h="1772816"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u="sng" dirty="0" smtClean="0">
                          <a:solidFill>
                            <a:schemeClr val="tx1"/>
                          </a:solidFill>
                        </a:rPr>
                        <a:t>3 группы</a:t>
                      </a:r>
                      <a:r>
                        <a:rPr lang="ru-RU" sz="1600" b="1" i="1" u="sng" baseline="0" dirty="0" smtClean="0">
                          <a:solidFill>
                            <a:schemeClr val="tx1"/>
                          </a:solidFill>
                        </a:rPr>
                        <a:t> Результатов:</a:t>
                      </a:r>
                    </a:p>
                    <a:p>
                      <a:pPr algn="ctr"/>
                      <a:endParaRPr lang="ru-RU" sz="1600" b="1" i="1" u="sng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</a:rPr>
                        <a:t>Предметные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</a:rPr>
                        <a:t>2.    </a:t>
                      </a:r>
                      <a:r>
                        <a:rPr lang="ru-RU" sz="1600" b="1" i="0" u="none" baseline="0" dirty="0" err="1" smtClean="0">
                          <a:solidFill>
                            <a:srgbClr val="C00000"/>
                          </a:solidFill>
                        </a:rPr>
                        <a:t>Метапредметные</a:t>
                      </a:r>
                      <a:endParaRPr lang="ru-RU" sz="1600" b="1" i="0" u="none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</a:rPr>
                        <a:t>3.    Личностные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u="sng" dirty="0" smtClean="0">
                          <a:solidFill>
                            <a:schemeClr val="tx1"/>
                          </a:solidFill>
                        </a:rPr>
                        <a:t>1 группа</a:t>
                      </a:r>
                      <a:r>
                        <a:rPr lang="ru-RU" sz="1600" b="1" i="1" u="sng" baseline="0" dirty="0" smtClean="0">
                          <a:solidFill>
                            <a:schemeClr val="tx1"/>
                          </a:solidFill>
                        </a:rPr>
                        <a:t> Результатов:</a:t>
                      </a:r>
                    </a:p>
                    <a:p>
                      <a:pPr algn="ctr"/>
                      <a:endParaRPr lang="ru-RU" sz="1600" b="1" i="1" u="sng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algn="l">
                        <a:buAutoNum type="arabicPeriod"/>
                      </a:pPr>
                      <a:r>
                        <a:rPr lang="ru-RU" sz="1600" b="1" i="0" u="none" strike="sngStrike" baseline="0" dirty="0" smtClean="0">
                          <a:solidFill>
                            <a:schemeClr val="tx1"/>
                          </a:solidFill>
                        </a:rPr>
                        <a:t>Предметные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ru-RU" sz="1600" b="1" i="0" u="none" strike="sngStrike" baseline="0" dirty="0" smtClean="0">
                          <a:solidFill>
                            <a:schemeClr val="tx1"/>
                          </a:solidFill>
                        </a:rPr>
                        <a:t>2.    </a:t>
                      </a:r>
                      <a:r>
                        <a:rPr lang="ru-RU" sz="1600" b="1" i="0" u="none" strike="sngStrike" baseline="0" dirty="0" err="1" smtClean="0">
                          <a:solidFill>
                            <a:schemeClr val="tx1"/>
                          </a:solidFill>
                        </a:rPr>
                        <a:t>Метапредметные</a:t>
                      </a:r>
                      <a:endParaRPr lang="ru-RU" sz="1600" b="1" i="0" u="none" strike="sngStrike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</a:rPr>
                        <a:t>3.    Личностные</a:t>
                      </a:r>
                      <a:endParaRPr lang="ru-RU" sz="1600" b="1" i="0" u="none" dirty="0" smtClean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495550" y="4333876"/>
          <a:ext cx="6985000" cy="720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500"/>
                <a:gridCol w="3492500"/>
              </a:tblGrid>
              <a:tr h="72072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ФГОС </a:t>
                      </a:r>
                    </a:p>
                    <a:p>
                      <a:pPr algn="ctr"/>
                      <a:r>
                        <a:rPr lang="ru-RU" sz="1600" dirty="0" smtClean="0"/>
                        <a:t>ШКОЛЬНОГО</a:t>
                      </a:r>
                      <a:r>
                        <a:rPr lang="ru-RU" sz="1600" baseline="0" dirty="0" smtClean="0"/>
                        <a:t> ОБРАЗОВАНИЯ</a:t>
                      </a:r>
                      <a:endParaRPr lang="ru-RU" sz="1600" dirty="0"/>
                    </a:p>
                  </a:txBody>
                  <a:tcPr marL="91443" marR="91443" marT="45761" marB="4576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ФГОС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pPr algn="ctr"/>
                      <a:r>
                        <a:rPr lang="ru-RU" sz="1600" baseline="0" dirty="0" smtClean="0"/>
                        <a:t>ДОШКОЛЬНОГО ОБРАЗОВАНИЯ</a:t>
                      </a:r>
                      <a:endParaRPr lang="ru-RU" sz="1600" dirty="0"/>
                    </a:p>
                  </a:txBody>
                  <a:tcPr marL="91443" marR="91443" marT="45761" marB="4576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96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</a:t>
            </a: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95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01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6" y="260351"/>
            <a:ext cx="8748713" cy="6264275"/>
          </a:xfrm>
        </p:spPr>
      </p:pic>
    </p:spTree>
    <p:extLst>
      <p:ext uri="{BB962C8B-B14F-4D97-AF65-F5344CB8AC3E}">
        <p14:creationId xmlns:p14="http://schemas.microsoft.com/office/powerpoint/2010/main" val="299343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0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290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326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/>
              <a:t>Целевые ориентиры</a:t>
            </a:r>
            <a:br>
              <a:rPr lang="ru-RU" sz="2800"/>
            </a:br>
            <a:r>
              <a:rPr lang="ru-RU" sz="2200"/>
              <a:t>Ребёнок на этапе начала дошкольного возраста (</a:t>
            </a:r>
            <a:r>
              <a:rPr lang="ru-RU" sz="2200" b="1"/>
              <a:t>к 3 годам</a:t>
            </a:r>
            <a:r>
              <a:rPr lang="ru-RU" sz="2200"/>
              <a:t>) </a:t>
            </a:r>
            <a:r>
              <a:rPr lang="ru-RU" sz="2800"/>
              <a:t/>
            </a:r>
            <a:br>
              <a:rPr lang="ru-RU" sz="2800"/>
            </a:br>
            <a:r>
              <a:rPr lang="ru-RU" sz="2800"/>
              <a:t/>
            </a:r>
            <a:br>
              <a:rPr lang="ru-RU" sz="2800"/>
            </a:br>
            <a:endParaRPr lang="ru-RU" sz="28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9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63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899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55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86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8651" y="404814"/>
            <a:ext cx="8374063" cy="7623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Разработчики стандарта красной нитью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проводят утверждение о том, что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ребенку».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prstClr val="black"/>
              </a:solidFill>
              <a:latin typeface="Arial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ребенку нужны психологическая стабильность, высокая самооценка, вера в свои силы и социальные способности.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 основе высокой мотивации детей к обучению в школе.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</a:t>
            </a:r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 всех участников образовательных отношений.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1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32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100"/>
              <a:t>Целевые ориентиры</a:t>
            </a:r>
            <a:r>
              <a:rPr lang="ru-RU" sz="2200"/>
              <a:t/>
            </a:r>
            <a:br>
              <a:rPr lang="ru-RU" sz="2200"/>
            </a:br>
            <a:r>
              <a:rPr lang="ru-RU" sz="2000"/>
              <a:t>Ребёнок на этапе завершения дошкольного образования </a:t>
            </a:r>
            <a:r>
              <a:rPr lang="ru-RU" sz="2200"/>
              <a:t>(</a:t>
            </a:r>
            <a:r>
              <a:rPr lang="ru-RU" sz="2200" b="1"/>
              <a:t>к 7-8 годам</a:t>
            </a:r>
            <a:r>
              <a:rPr lang="ru-RU" sz="2200"/>
              <a:t>)</a:t>
            </a:r>
            <a:endParaRPr lang="ru-RU" sz="22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screen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49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885</Words>
  <Application>Microsoft Office PowerPoint</Application>
  <PresentationFormat>Широкоэкранный</PresentationFormat>
  <Paragraphs>202</Paragraphs>
  <Slides>91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91</vt:i4>
      </vt:variant>
    </vt:vector>
  </HeadingPairs>
  <TitlesOfParts>
    <vt:vector size="110" baseType="lpstr">
      <vt:lpstr>Arial</vt:lpstr>
      <vt:lpstr>Bell Gothic Std Black</vt:lpstr>
      <vt:lpstr>Calibri</vt:lpstr>
      <vt:lpstr>Calibri Light</vt:lpstr>
      <vt:lpstr>Candara</vt:lpstr>
      <vt:lpstr>Symbol</vt:lpstr>
      <vt:lpstr>Times New Roman</vt:lpstr>
      <vt:lpstr>Wingdings</vt:lpstr>
      <vt:lpstr>Тема Office</vt:lpstr>
      <vt:lpstr>Волна</vt:lpstr>
      <vt:lpstr>1_Волна</vt:lpstr>
      <vt:lpstr>2_Волна</vt:lpstr>
      <vt:lpstr>3_Волна</vt:lpstr>
      <vt:lpstr>4_Волна</vt:lpstr>
      <vt:lpstr>5_Волна</vt:lpstr>
      <vt:lpstr>6_Волна</vt:lpstr>
      <vt:lpstr>1_Тема Office</vt:lpstr>
      <vt:lpstr>2_Тема Office</vt:lpstr>
      <vt:lpstr>3_Тема Office</vt:lpstr>
      <vt:lpstr>Федеральный закон РФ  «Об образовании в Российской Федерации» Структура системы образования</vt:lpstr>
      <vt:lpstr>Федеральный закон РФ  «Об образовании в Российской Федерации» Структура системы образования</vt:lpstr>
      <vt:lpstr>Стандартизация системы дошкольного образования</vt:lpstr>
      <vt:lpstr>Образование – непрерывная цепочка…                                                                 на протяжении всей жизни !  В жизни каждого человека дошкольное образование,  также как начальное и высшее, имеет особое значение. Этот этап как стартовая площадка для перехода  на следующий уровень его жизни…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документа</vt:lpstr>
      <vt:lpstr> ФЕДЕРАЛЬНЫЙ ГОСУДАРСТВЕННЫЙ ОБРАЗОВАТЕЛЬНЫЙ СТАНДАРТ ДОШКОЛЬНОГО ОБРАЗОВАНИЯ </vt:lpstr>
      <vt:lpstr>Документы, лежащие в основе разработки Стандарта</vt:lpstr>
      <vt:lpstr>Требования Стандарта</vt:lpstr>
      <vt:lpstr>Общие положения</vt:lpstr>
      <vt:lpstr>Основные принципы ДО</vt:lpstr>
      <vt:lpstr>Задачи Стандарта</vt:lpstr>
      <vt:lpstr>Задачи Стандарта (продолжение)</vt:lpstr>
      <vt:lpstr>  </vt:lpstr>
      <vt:lpstr>Презентация PowerPoint</vt:lpstr>
      <vt:lpstr>Презентация PowerPoint</vt:lpstr>
      <vt:lpstr>Презентация PowerPoint</vt:lpstr>
      <vt:lpstr>Структура основной образовательной программы</vt:lpstr>
      <vt:lpstr>Целевой раздел программы</vt:lpstr>
      <vt:lpstr>Содержательный раздел образовательной программы</vt:lpstr>
      <vt:lpstr>ФГОС. Образовательные области </vt:lpstr>
      <vt:lpstr>Социально – коммуникативное развитие</vt:lpstr>
      <vt:lpstr>Познавательное развитие</vt:lpstr>
      <vt:lpstr>Речевое развитие</vt:lpstr>
      <vt:lpstr>Художественно - эстетическое развитие</vt:lpstr>
      <vt:lpstr>Физическое развитие</vt:lpstr>
      <vt:lpstr>Содержание образовательных областей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Виды детской деятельности</vt:lpstr>
      <vt:lpstr>Содержание коррекционной работы и/или инклюзивного образования</vt:lpstr>
      <vt:lpstr>Организационный раздел образовательной программы</vt:lpstr>
      <vt:lpstr>Презентация PowerPoint</vt:lpstr>
      <vt:lpstr>Часть основной общеобразовательной программы дошкольного образования, формируемая участниками образовательного процесса</vt:lpstr>
      <vt:lpstr>Оформление Программы</vt:lpstr>
      <vt:lpstr>Дополнительный раздел Программы</vt:lpstr>
      <vt:lpstr>  </vt:lpstr>
      <vt:lpstr>Презентация PowerPoint</vt:lpstr>
      <vt:lpstr>Психолого-педагогические условия реализации Программы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Психолого-педагогические условия реализации Программы (продолжение)</vt:lpstr>
      <vt:lpstr>Условия для работы с детьми с ОВЗ</vt:lpstr>
      <vt:lpstr>Презентация PowerPoint</vt:lpstr>
      <vt:lpstr>Насыщенность среды</vt:lpstr>
      <vt:lpstr>Трансформируемость среды</vt:lpstr>
      <vt:lpstr>Полифункциональность среды</vt:lpstr>
      <vt:lpstr>Вариативность среды</vt:lpstr>
      <vt:lpstr>Доступность среды</vt:lpstr>
      <vt:lpstr>Безопасность среды</vt:lpstr>
      <vt:lpstr>Презентация PowerPoint</vt:lpstr>
      <vt:lpstr>Компетенции педагогического работника</vt:lpstr>
      <vt:lpstr>Компетенции педагогического работника</vt:lpstr>
      <vt:lpstr>Компетенции педагогического работника (продолжение)</vt:lpstr>
      <vt:lpstr>Компетенции педагогического работника (продолжение)</vt:lpstr>
      <vt:lpstr>Компетенции педагогического работника (продолжение)</vt:lpstr>
      <vt:lpstr>Презентация PowerPoint</vt:lpstr>
      <vt:lpstr>Требования к материально-техническим условиям включают:</vt:lpstr>
      <vt:lpstr>Требования к материально-техническим условиям включают:</vt:lpstr>
      <vt:lpstr>Презентация PowerPoint</vt:lpstr>
      <vt:lpstr>Финансовое обеспечение</vt:lpstr>
      <vt:lpstr>  </vt:lpstr>
      <vt:lpstr>Специфика дошкольного детства</vt:lpstr>
      <vt:lpstr>Специфика результатов освоения ООП ДО</vt:lpstr>
      <vt:lpstr>Презентация PowerPoint</vt:lpstr>
      <vt:lpstr>Целевые ориентиры НЕ МОГУТ служить основанием для:</vt:lpstr>
      <vt:lpstr>Презентация PowerPoint</vt:lpstr>
      <vt:lpstr>Целевые ориентиры Ребёнок на этапе начала дошкольного возраста (к 3 годам)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начала дошкольного возраста (к 3 годам)   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  <vt:lpstr>Целевые ориентиры Ребёнок на этапе завершения дошкольного образования (к 7-8 годам)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РФ  «Об образовании в Российской Федерации» Структура системы образования</dc:title>
  <dc:creator>Пользователь</dc:creator>
  <cp:lastModifiedBy>Степанова Ирина Леонидовна</cp:lastModifiedBy>
  <cp:revision>41</cp:revision>
  <dcterms:created xsi:type="dcterms:W3CDTF">2015-11-15T17:55:07Z</dcterms:created>
  <dcterms:modified xsi:type="dcterms:W3CDTF">2016-01-25T13:23:19Z</dcterms:modified>
</cp:coreProperties>
</file>