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58" r:id="rId10"/>
    <p:sldMasterId id="2147483760" r:id="rId11"/>
  </p:sldMasterIdLst>
  <p:notesMasterIdLst>
    <p:notesMasterId r:id="rId103"/>
  </p:notesMasterIdLst>
  <p:sldIdLst>
    <p:sldId id="256" r:id="rId12"/>
    <p:sldId id="257" r:id="rId13"/>
    <p:sldId id="258" r:id="rId14"/>
    <p:sldId id="335" r:id="rId15"/>
    <p:sldId id="336" r:id="rId16"/>
    <p:sldId id="337" r:id="rId17"/>
    <p:sldId id="338" r:id="rId18"/>
    <p:sldId id="339" r:id="rId19"/>
    <p:sldId id="340" r:id="rId20"/>
    <p:sldId id="259" r:id="rId21"/>
    <p:sldId id="358" r:id="rId22"/>
    <p:sldId id="260" r:id="rId23"/>
    <p:sldId id="264" r:id="rId24"/>
    <p:sldId id="280" r:id="rId25"/>
    <p:sldId id="261" r:id="rId26"/>
    <p:sldId id="262" r:id="rId27"/>
    <p:sldId id="263" r:id="rId28"/>
    <p:sldId id="360" r:id="rId29"/>
    <p:sldId id="324" r:id="rId30"/>
    <p:sldId id="323" r:id="rId31"/>
    <p:sldId id="325" r:id="rId32"/>
    <p:sldId id="276" r:id="rId33"/>
    <p:sldId id="327" r:id="rId34"/>
    <p:sldId id="333" r:id="rId35"/>
    <p:sldId id="265" r:id="rId36"/>
    <p:sldId id="328" r:id="rId37"/>
    <p:sldId id="329" r:id="rId38"/>
    <p:sldId id="330" r:id="rId39"/>
    <p:sldId id="331" r:id="rId40"/>
    <p:sldId id="332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7" r:id="rId52"/>
    <p:sldId id="343" r:id="rId53"/>
    <p:sldId id="344" r:id="rId54"/>
    <p:sldId id="326" r:id="rId55"/>
    <p:sldId id="278" r:id="rId56"/>
    <p:sldId id="279" r:id="rId57"/>
    <p:sldId id="359" r:id="rId58"/>
    <p:sldId id="281" r:id="rId59"/>
    <p:sldId id="282" r:id="rId60"/>
    <p:sldId id="283" r:id="rId61"/>
    <p:sldId id="284" r:id="rId62"/>
    <p:sldId id="285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61" r:id="rId73"/>
    <p:sldId id="362" r:id="rId74"/>
    <p:sldId id="363" r:id="rId75"/>
    <p:sldId id="364" r:id="rId76"/>
    <p:sldId id="365" r:id="rId77"/>
    <p:sldId id="300" r:id="rId78"/>
    <p:sldId id="301" r:id="rId79"/>
    <p:sldId id="302" r:id="rId80"/>
    <p:sldId id="303" r:id="rId81"/>
    <p:sldId id="304" r:id="rId82"/>
    <p:sldId id="305" r:id="rId83"/>
    <p:sldId id="306" r:id="rId84"/>
    <p:sldId id="307" r:id="rId85"/>
    <p:sldId id="341" r:id="rId86"/>
    <p:sldId id="308" r:id="rId87"/>
    <p:sldId id="342" r:id="rId88"/>
    <p:sldId id="309" r:id="rId89"/>
    <p:sldId id="310" r:id="rId90"/>
    <p:sldId id="311" r:id="rId91"/>
    <p:sldId id="312" r:id="rId92"/>
    <p:sldId id="313" r:id="rId93"/>
    <p:sldId id="314" r:id="rId94"/>
    <p:sldId id="315" r:id="rId95"/>
    <p:sldId id="316" r:id="rId96"/>
    <p:sldId id="317" r:id="rId97"/>
    <p:sldId id="318" r:id="rId98"/>
    <p:sldId id="319" r:id="rId99"/>
    <p:sldId id="320" r:id="rId100"/>
    <p:sldId id="321" r:id="rId101"/>
    <p:sldId id="322" r:id="rId10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731E-9D47-4F85-B4CE-10655592A019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5AB8D-A743-438D-B980-8819774B7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4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DD99E6-491C-4267-8ECB-2282AF6E3978}" type="slidenum">
              <a:rPr lang="ru-RU" altLang="ru-RU"/>
              <a:pPr eaLnBrk="1" hangingPunct="1"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06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9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00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31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36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8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91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49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3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41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1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42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25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5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45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6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44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66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33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1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74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4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10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07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81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94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77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09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33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05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69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22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8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18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60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9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0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86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23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58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63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04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71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18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17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01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0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56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04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42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63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05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03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2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21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01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2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87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33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035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11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41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60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49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89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05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924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85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69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0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49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21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252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0" y="1600205"/>
            <a:ext cx="10363201" cy="1780107"/>
          </a:xfrm>
        </p:spPr>
        <p:txBody>
          <a:bodyPr anchor="b">
            <a:normAutofit/>
          </a:bodyPr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556010"/>
            <a:ext cx="8534400" cy="1473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BBF9F-39AD-4E34-AB0D-D5E222C00B2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7026-9A71-43BB-824F-40BE1599D5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094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853-D98A-4707-B7FF-0704D7E56DE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BBD6C-95F7-48E0-849D-59EB857E5082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9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174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6917" y="228600"/>
            <a:ext cx="11590867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0267" y="4203701"/>
            <a:ext cx="3837517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69785" y="4087813"/>
            <a:ext cx="7294033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79400" y="4059239"/>
            <a:ext cx="11633200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lIns="90301" tIns="45150" rIns="90301" bIns="4515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8" y="2463561"/>
            <a:ext cx="10363201" cy="1524000"/>
          </a:xfrm>
        </p:spPr>
        <p:txBody>
          <a:bodyPr anchor="t">
            <a:normAutofit/>
          </a:bodyPr>
          <a:lstStyle>
            <a:lvl1pPr algn="ctr">
              <a:defRPr sz="4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64" y="1437454"/>
            <a:ext cx="8556981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15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2BC5-8A60-4799-87D8-0AA7D45FD2D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9E83-2EEC-472D-8C3F-C6A39787BCB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45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9"/>
            <a:ext cx="5096256" cy="3447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A8F7-DED4-4394-84CF-328AF68EDBA5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96218EE-590F-47A2-9045-F48B0558A7F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102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22" y="3429007"/>
            <a:ext cx="5093405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599" y="267811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1506" indent="0">
              <a:buNone/>
              <a:defRPr sz="2000" b="1"/>
            </a:lvl2pPr>
            <a:lvl3pPr marL="903011" indent="0">
              <a:buNone/>
              <a:defRPr sz="1800" b="1"/>
            </a:lvl3pPr>
            <a:lvl4pPr marL="1354517" indent="0">
              <a:buNone/>
              <a:defRPr sz="1600" b="1"/>
            </a:lvl4pPr>
            <a:lvl5pPr marL="1806024" indent="0">
              <a:buNone/>
              <a:defRPr sz="1600" b="1"/>
            </a:lvl5pPr>
            <a:lvl6pPr marL="2257530" indent="0">
              <a:buNone/>
              <a:defRPr sz="1600" b="1"/>
            </a:lvl6pPr>
            <a:lvl7pPr marL="2709035" indent="0">
              <a:buNone/>
              <a:defRPr sz="1600" b="1"/>
            </a:lvl7pPr>
            <a:lvl8pPr marL="3160541" indent="0">
              <a:buNone/>
              <a:defRPr sz="1600" b="1"/>
            </a:lvl8pPr>
            <a:lvl9pPr marL="361204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7"/>
            <a:ext cx="5096256" cy="26971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3DB5-F301-4ACF-87B2-228213DB862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C58C5-E2CF-44C3-A465-745A56BECA75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243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69CE-DFC5-4083-A527-CA0F395F8A6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A5AFD-50E7-4E16-80C3-2CD03E71FF3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708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52D53-7231-4D65-BE01-8C8001BEC52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C9F1A-B4F0-4637-B355-4C57BA3E2B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07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3581408"/>
            <a:ext cx="4470400" cy="1905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593"/>
              </a:spcAft>
              <a:buNone/>
              <a:defRPr sz="1800">
                <a:solidFill>
                  <a:schemeClr val="tx2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5" y="2286006"/>
            <a:ext cx="4470400" cy="125272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24" y="1828808"/>
            <a:ext cx="5205435" cy="3809999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79D95-70C2-49B0-BCCB-A0AF1586682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9368A-D7AD-439A-B9AB-C9A956A1B29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98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6917" y="228601"/>
            <a:ext cx="11590867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79400" y="5354639"/>
            <a:ext cx="11633200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09096" y="4499676"/>
              <a:ext cx="4296804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191" y="4319027"/>
              <a:ext cx="828111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5671" y="4334834"/>
              <a:ext cx="8162745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8065" y="4316769"/>
              <a:ext cx="4938366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5" y="338671"/>
            <a:ext cx="5083527" cy="242993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1506" indent="0">
              <a:buNone/>
              <a:defRPr sz="1200"/>
            </a:lvl2pPr>
            <a:lvl3pPr marL="903011" indent="0">
              <a:buNone/>
              <a:defRPr sz="1000"/>
            </a:lvl3pPr>
            <a:lvl4pPr marL="1354517" indent="0">
              <a:buNone/>
              <a:defRPr sz="900"/>
            </a:lvl4pPr>
            <a:lvl5pPr marL="1806024" indent="0">
              <a:buNone/>
              <a:defRPr sz="900"/>
            </a:lvl5pPr>
            <a:lvl6pPr marL="2257530" indent="0">
              <a:buNone/>
              <a:defRPr sz="900"/>
            </a:lvl6pPr>
            <a:lvl7pPr marL="2709035" indent="0">
              <a:buNone/>
              <a:defRPr sz="900"/>
            </a:lvl7pPr>
            <a:lvl8pPr marL="3160541" indent="0">
              <a:buNone/>
              <a:defRPr sz="900"/>
            </a:lvl8pPr>
            <a:lvl9pPr marL="361204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8" y="1371607"/>
            <a:ext cx="4754881" cy="292607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1506" indent="0">
              <a:buNone/>
              <a:defRPr sz="2800"/>
            </a:lvl2pPr>
            <a:lvl3pPr marL="903011" indent="0">
              <a:buNone/>
              <a:defRPr sz="2400"/>
            </a:lvl3pPr>
            <a:lvl4pPr marL="1354517" indent="0">
              <a:buNone/>
              <a:defRPr sz="2000"/>
            </a:lvl4pPr>
            <a:lvl5pPr marL="1806024" indent="0">
              <a:buNone/>
              <a:defRPr sz="2000"/>
            </a:lvl5pPr>
            <a:lvl6pPr marL="2257530" indent="0">
              <a:buNone/>
              <a:defRPr sz="2000"/>
            </a:lvl6pPr>
            <a:lvl7pPr marL="2709035" indent="0">
              <a:buNone/>
              <a:defRPr sz="2000"/>
            </a:lvl7pPr>
            <a:lvl8pPr marL="3160541" indent="0">
              <a:buNone/>
              <a:defRPr sz="2000"/>
            </a:lvl8pPr>
            <a:lvl9pPr marL="3612047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F03-AEF7-463F-898B-706B2034329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D01A0-0ED7-4AC9-9DE7-41661236D97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26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8F7A-C031-4DFF-8121-AB84A57AF72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422C-222B-400A-AA51-91A515A5BE18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22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6917" y="228601"/>
            <a:ext cx="11590867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79400" y="714376"/>
            <a:ext cx="11633200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09096" y="4501687"/>
              <a:ext cx="4296804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191" y="4318998"/>
              <a:ext cx="828111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5671" y="4334786"/>
              <a:ext cx="8162745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8065" y="4316742"/>
              <a:ext cx="4938366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8" y="1447804"/>
            <a:ext cx="2743197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1447807"/>
            <a:ext cx="8026399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1309E-4455-40CD-83B5-9B6318BC47C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E9035-5C59-4900-B2A6-20E73AA7AF7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261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9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2918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718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8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58D3-AE93-4A8C-80E1-EA9999CF49D1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2503A-8453-464B-8C99-970750F1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1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9073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77758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81189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60850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8127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04677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6917" y="228601"/>
            <a:ext cx="11590867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79400" y="1679576"/>
            <a:ext cx="11633200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1" y="4499677"/>
              <a:ext cx="429520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320" y="4319028"/>
              <a:ext cx="8279883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576" y="4334834"/>
              <a:ext cx="816610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555" y="4316769"/>
              <a:ext cx="49399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C90A1C-556F-4B37-B646-08113554361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25.01.2016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0301" tIns="45150" rIns="90301" bIns="451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0301" tIns="45150" rIns="90301" bIns="4515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01BAA1-CBB5-4692-9A1D-E13F5E94DDBB}" type="slidenum">
              <a:rPr lang="ru-RU" altLang="ru-RU">
                <a:solidFill>
                  <a:srgbClr val="073E87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01" tIns="45150" rIns="90301" bIns="45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6509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68325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44550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8713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430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60873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76927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392981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09035" indent="-225753" algn="l" defTabSz="903011" rtl="0" eaLnBrk="1" latinLnBrk="0" hangingPunct="1">
        <a:spcBef>
          <a:spcPts val="379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06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0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5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1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7" algn="l" defTabSz="903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F81A-3077-4B1B-9ADE-04A1B10ABE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3B22-95A2-45D3-908F-527E4E7CD7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materinasametku.ru/wp-content/uploads/2011/04/1299225534_sadik.jpg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>
                <a:solidFill>
                  <a:srgbClr val="C00000"/>
                </a:solidFill>
              </a:rPr>
              <a:t>Федеральный закон РФ</a:t>
            </a:r>
            <a:br>
              <a:rPr lang="ru-RU" sz="3000">
                <a:solidFill>
                  <a:srgbClr val="C00000"/>
                </a:solidFill>
              </a:rPr>
            </a:br>
            <a:r>
              <a:rPr lang="ru-RU" sz="3000">
                <a:solidFill>
                  <a:srgbClr val="C00000"/>
                </a:solidFill>
              </a:rPr>
              <a:t> «Об образовании в Российской Федерации»</a:t>
            </a:r>
            <a:br>
              <a:rPr lang="ru-RU" sz="3000">
                <a:solidFill>
                  <a:srgbClr val="C00000"/>
                </a:solidFill>
              </a:rPr>
            </a:b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Структура системы образования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26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Структура документа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/>
            </a:r>
            <a:br>
              <a:rPr lang="ru-RU" sz="3200"/>
            </a:br>
            <a:r>
              <a:rPr lang="ru-RU" sz="3200"/>
              <a:t>ФЕДЕРАЛЬНЫЙ ГОСУДАРСТВЕННЫЙ ОБРАЗОВАТЕЛЬНЫЙ СТАНДАРТ</a:t>
            </a:r>
            <a:br>
              <a:rPr lang="ru-RU" sz="3200"/>
            </a:br>
            <a:r>
              <a:rPr lang="ru-RU" sz="3200"/>
              <a:t>ДОШКОЛЬНОГО ОБРАЗОВАНИЯ 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7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Документы, лежащие в основе разработки Стандарта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1940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57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Требования Стандарта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4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Общие положения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4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Основные принципы ДО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76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Задачи Стандарта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Задачи Стандарта </a:t>
            </a:r>
            <a:r>
              <a:rPr lang="ru-RU" sz="3600"/>
              <a:t>(продолжение)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3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/>
            </a:r>
            <a:br>
              <a:rPr lang="ru-RU" sz="3200"/>
            </a:br>
            <a:r>
              <a:rPr lang="ru-RU" sz="3200"/>
              <a:t/>
            </a:r>
            <a:br>
              <a:rPr lang="ru-RU" sz="3200"/>
            </a:b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36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208214" y="908050"/>
            <a:ext cx="799147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>
                <a:solidFill>
                  <a:srgbClr val="FF0000"/>
                </a:solidFill>
                <a:cs typeface="Times New Roman" panose="02020603050405020304" pitchFamily="18" charset="0"/>
              </a:rPr>
              <a:t>Основная общеобразовательная программа</a:t>
            </a:r>
            <a:endParaRPr lang="en-US" altLang="ru-RU" sz="32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>
                <a:cs typeface="Times New Roman" panose="02020603050405020304" pitchFamily="18" charset="0"/>
              </a:rPr>
              <a:t> </a:t>
            </a:r>
            <a:r>
              <a:rPr lang="ru-RU" altLang="ru-RU" sz="3200" b="1">
                <a:solidFill>
                  <a:srgbClr val="002060"/>
                </a:solidFill>
                <a:cs typeface="Times New Roman" panose="02020603050405020304" pitchFamily="18" charset="0"/>
              </a:rPr>
              <a:t>это нормативно-управленческий документ дошкольного учреждения, характеризующий специфику содержания образования, особенности организации воспитательно-образовательного процесса, характер оказываемых образовательных</a:t>
            </a:r>
            <a:br>
              <a:rPr lang="ru-RU" altLang="ru-RU" sz="3200" b="1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altLang="ru-RU" sz="3200" b="1">
                <a:solidFill>
                  <a:srgbClr val="002060"/>
                </a:solidFill>
                <a:cs typeface="Times New Roman" panose="02020603050405020304" pitchFamily="18" charset="0"/>
              </a:rPr>
              <a:t>и медицинских услуг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28111C-7E92-443E-BC3B-49AF8EE4B063}" type="slidenum">
              <a:rPr lang="ru-RU" altLang="ru-RU">
                <a:solidFill>
                  <a:srgbClr val="898989"/>
                </a:solidFill>
              </a:rPr>
              <a:pPr eaLnBrk="1" hangingPunct="1"/>
              <a:t>19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>
                <a:solidFill>
                  <a:srgbClr val="C00000"/>
                </a:solidFill>
              </a:rPr>
              <a:t>Федеральный закон РФ</a:t>
            </a:r>
            <a:br>
              <a:rPr lang="ru-RU" sz="3000">
                <a:solidFill>
                  <a:srgbClr val="C00000"/>
                </a:solidFill>
              </a:rPr>
            </a:br>
            <a:r>
              <a:rPr lang="ru-RU" sz="3000">
                <a:solidFill>
                  <a:srgbClr val="C00000"/>
                </a:solidFill>
              </a:rPr>
              <a:t> «Об образовании в Российской Федерации»</a:t>
            </a:r>
            <a:br>
              <a:rPr lang="ru-RU" sz="3000">
                <a:solidFill>
                  <a:srgbClr val="C00000"/>
                </a:solidFill>
              </a:rPr>
            </a:b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Структура системы образования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61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063750" y="620713"/>
            <a:ext cx="8135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000" b="1">
                <a:solidFill>
                  <a:srgbClr val="FF0000"/>
                </a:solidFill>
              </a:rPr>
              <a:t>«Основная образовательная программа дошкольного образования»</a:t>
            </a:r>
            <a:r>
              <a:rPr lang="ru-RU" altLang="ru-RU" sz="3000" b="1">
                <a:solidFill>
                  <a:srgbClr val="000000"/>
                </a:solidFill>
              </a:rPr>
              <a:t> </a:t>
            </a:r>
            <a:r>
              <a:rPr lang="ru-RU" altLang="ru-RU" sz="3000" b="1">
                <a:solidFill>
                  <a:srgbClr val="FF0000"/>
                </a:solidFill>
              </a:rPr>
              <a:t>- </a:t>
            </a:r>
          </a:p>
        </p:txBody>
      </p:sp>
      <p:sp>
        <p:nvSpPr>
          <p:cNvPr id="6147" name="Содержимое 4"/>
          <p:cNvSpPr>
            <a:spLocks noGrp="1"/>
          </p:cNvSpPr>
          <p:nvPr>
            <p:ph idx="1"/>
          </p:nvPr>
        </p:nvSpPr>
        <p:spPr>
          <a:xfrm>
            <a:off x="1919288" y="18446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программа, разрабатываемая, утверждаемая</a:t>
            </a:r>
            <a:r>
              <a:rPr lang="en-US" altLang="ru-RU" b="1" smtClean="0">
                <a:solidFill>
                  <a:srgbClr val="002060"/>
                </a:solidFill>
              </a:rPr>
              <a:t> </a:t>
            </a:r>
            <a:r>
              <a:rPr lang="ru-RU" altLang="ru-RU" b="1" smtClean="0">
                <a:solidFill>
                  <a:srgbClr val="002060"/>
                </a:solidFill>
              </a:rPr>
              <a:t>и реализуемая в дошкольном образовательном учреждении (группе): </a:t>
            </a:r>
          </a:p>
          <a:p>
            <a:pPr marL="400050" lvl="1" indent="0"/>
            <a:r>
              <a:rPr lang="en-US" altLang="ru-RU" b="1"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002060"/>
                </a:solidFill>
                <a:cs typeface="Times New Roman" panose="02020603050405020304" pitchFamily="18" charset="0"/>
              </a:rPr>
              <a:t>в соответствии </a:t>
            </a:r>
            <a:r>
              <a:rPr lang="ru-RU" altLang="ru-RU" b="1" i="1">
                <a:solidFill>
                  <a:srgbClr val="FF0000"/>
                </a:solidFill>
                <a:cs typeface="Times New Roman" panose="02020603050405020304" pitchFamily="18" charset="0"/>
              </a:rPr>
              <a:t>с федеральным государственным образовательным стандартом дошкольного образования</a:t>
            </a:r>
            <a:endParaRPr lang="ru-RU" altLang="ru-RU" b="1">
              <a:cs typeface="Times New Roman" panose="02020603050405020304" pitchFamily="18" charset="0"/>
            </a:endParaRPr>
          </a:p>
          <a:p>
            <a:pPr marL="400050" lvl="1" indent="0"/>
            <a:r>
              <a:rPr lang="en-US" altLang="ru-RU" b="1">
                <a:cs typeface="Times New Roman" panose="02020603050405020304" pitchFamily="18" charset="0"/>
              </a:rPr>
              <a:t> </a:t>
            </a:r>
            <a:r>
              <a:rPr lang="ru-RU" altLang="ru-RU" b="1">
                <a:solidFill>
                  <a:srgbClr val="002060"/>
                </a:solidFill>
                <a:cs typeface="Times New Roman" panose="02020603050405020304" pitchFamily="18" charset="0"/>
              </a:rPr>
              <a:t>с учетом соответствующей </a:t>
            </a:r>
            <a:r>
              <a:rPr lang="ru-RU" altLang="ru-RU" b="1" i="1">
                <a:solidFill>
                  <a:srgbClr val="FF0000"/>
                </a:solidFill>
                <a:cs typeface="Times New Roman" panose="02020603050405020304" pitchFamily="18" charset="0"/>
              </a:rPr>
              <a:t>примерной основной образовательной программы дошкольного образования</a:t>
            </a:r>
            <a:endParaRPr lang="ru-RU" altLang="ru-RU" b="1" i="1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F2F32E-667F-4BDE-B5CE-4ED29C33ED61}" type="slidenum">
              <a:rPr lang="ru-RU" altLang="ru-RU">
                <a:solidFill>
                  <a:srgbClr val="898989"/>
                </a:solidFill>
              </a:rPr>
              <a:pPr eaLnBrk="1" hangingPunct="1"/>
              <a:t>20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98651" y="908050"/>
            <a:ext cx="85010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6666FF"/>
              </a:buClr>
              <a:buFont typeface="Wingdings" panose="05000000000000000000" pitchFamily="2" charset="2"/>
              <a:buChar char="q"/>
            </a:pPr>
            <a:r>
              <a:rPr lang="ru-RU" altLang="ru-RU" sz="2800">
                <a:cs typeface="Times New Roman" panose="02020603050405020304" pitchFamily="18" charset="0"/>
              </a:rPr>
              <a:t>  </a:t>
            </a:r>
            <a:r>
              <a:rPr lang="ru-RU" altLang="ru-RU" sz="2800" b="1">
                <a:solidFill>
                  <a:srgbClr val="6666FF"/>
                </a:solidFill>
                <a:cs typeface="Times New Roman" panose="02020603050405020304" pitchFamily="18" charset="0"/>
              </a:rPr>
              <a:t>как, с учетом конкретных условий, создается</a:t>
            </a:r>
            <a:br>
              <a:rPr lang="ru-RU" altLang="ru-RU" sz="2800" b="1">
                <a:solidFill>
                  <a:srgbClr val="6666FF"/>
                </a:solidFill>
                <a:cs typeface="Times New Roman" panose="02020603050405020304" pitchFamily="18" charset="0"/>
              </a:rPr>
            </a:br>
            <a:r>
              <a:rPr lang="ru-RU" altLang="ru-RU" sz="2800" b="1">
                <a:solidFill>
                  <a:srgbClr val="6666FF"/>
                </a:solidFill>
                <a:cs typeface="Times New Roman" panose="02020603050405020304" pitchFamily="18" charset="0"/>
              </a:rPr>
              <a:t>в дошкольном образовательном учреждении любого вида собственная нетрадиционная модель организации обучения, воспитания и развития дошкольников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303589" y="285750"/>
            <a:ext cx="558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CC0000"/>
                </a:solidFill>
                <a:cs typeface="Times New Roman" panose="02020603050405020304" pitchFamily="18" charset="0"/>
              </a:rPr>
              <a:t>Программа должна показать:</a:t>
            </a:r>
            <a:endParaRPr lang="ru-RU" altLang="ru-RU" sz="3200">
              <a:cs typeface="Times New Roman" panose="02020603050405020304" pitchFamily="18" charset="0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881189" y="3068638"/>
            <a:ext cx="77438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339966"/>
              </a:buClr>
              <a:buFont typeface="Wingdings" panose="05000000000000000000" pitchFamily="2" charset="2"/>
              <a:buChar char="q"/>
            </a:pPr>
            <a:r>
              <a:rPr lang="ru-RU" altLang="ru-RU" sz="2800" b="1">
                <a:cs typeface="Times New Roman" panose="02020603050405020304" pitchFamily="18" charset="0"/>
              </a:rPr>
              <a:t> </a:t>
            </a:r>
            <a:r>
              <a:rPr lang="ru-RU" altLang="ru-RU" sz="2800" b="1">
                <a:solidFill>
                  <a:srgbClr val="008080"/>
                </a:solidFill>
                <a:cs typeface="Times New Roman" panose="02020603050405020304" pitchFamily="18" charset="0"/>
              </a:rPr>
              <a:t>какие педагогические технологии обучения применяются в работе с детьми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863726" y="4868863"/>
            <a:ext cx="78327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b="1">
                <a:solidFill>
                  <a:srgbClr val="6600FF"/>
                </a:solidFill>
                <a:cs typeface="Times New Roman" panose="02020603050405020304" pitchFamily="18" charset="0"/>
              </a:rPr>
              <a:t> как повышается мотивация образовательной деятельности  воспитанников дошкольного учреждения</a:t>
            </a:r>
            <a:endParaRPr lang="ru-RU" altLang="ru-RU" sz="2800">
              <a:cs typeface="Times New Roman" panose="02020603050405020304" pitchFamily="18" charset="0"/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881188" y="4003676"/>
            <a:ext cx="67357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ru-RU" altLang="ru-RU" sz="2800" b="1">
                <a:solidFill>
                  <a:srgbClr val="990099"/>
                </a:solidFill>
                <a:cs typeface="Times New Roman" panose="02020603050405020304" pitchFamily="18" charset="0"/>
              </a:rPr>
              <a:t> как учитываются их индивидуальные особенности, интересы и возможности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65C9FA-4623-426F-AF9D-BB607412C5AD}" type="slidenum">
              <a:rPr lang="ru-RU" altLang="ru-RU">
                <a:solidFill>
                  <a:srgbClr val="898989"/>
                </a:solidFill>
              </a:rPr>
              <a:pPr eaLnBrk="1" hangingPunct="1"/>
              <a:t>21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Структура основной образовательной программы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82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981200" y="476251"/>
            <a:ext cx="8229600" cy="1069975"/>
          </a:xfrm>
        </p:spPr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</a:rPr>
              <a:t>Целевой раздел программы</a:t>
            </a:r>
          </a:p>
        </p:txBody>
      </p:sp>
      <p:sp>
        <p:nvSpPr>
          <p:cNvPr id="48131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105842-AFD1-4940-900E-7DAFCA9BA63F}" type="slidenum">
              <a:rPr lang="ru-RU" altLang="ru-RU">
                <a:solidFill>
                  <a:srgbClr val="898989"/>
                </a:solidFill>
              </a:rPr>
              <a:pPr eaLnBrk="1" hangingPunct="1"/>
              <a:t>23</a:t>
            </a:fld>
            <a:endParaRPr lang="ru-RU" altLang="ru-RU">
              <a:solidFill>
                <a:srgbClr val="898989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024034" y="2143116"/>
            <a:ext cx="7929618" cy="2714644"/>
            <a:chOff x="411480" y="0"/>
            <a:chExt cx="6542449" cy="15792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11480" y="0"/>
              <a:ext cx="6542449" cy="1579294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88575" y="77095"/>
              <a:ext cx="6388259" cy="14251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17742" tIns="0" rIns="217742" bIns="0" spcCol="1270" anchor="ctr"/>
            <a:lstStyle/>
            <a:p>
              <a:pPr>
                <a:defRPr/>
              </a:pPr>
              <a:endParaRPr lang="ru-RU" altLang="ru-RU" sz="2400" b="1" dirty="0">
                <a:solidFill>
                  <a:srgbClr val="009900"/>
                </a:solidFill>
              </a:endParaRPr>
            </a:p>
            <a:p>
              <a:pPr>
                <a:defRPr/>
              </a:pPr>
              <a:endParaRPr lang="ru-RU" altLang="ru-RU" sz="2400" b="1" dirty="0">
                <a:solidFill>
                  <a:srgbClr val="009900"/>
                </a:solidFill>
              </a:endParaRPr>
            </a:p>
            <a:p>
              <a:pPr>
                <a:defRPr/>
              </a:pPr>
              <a:r>
                <a:rPr lang="ru-RU" altLang="ru-RU" sz="2400" b="1" dirty="0">
                  <a:solidFill>
                    <a:srgbClr val="0000FF"/>
                  </a:solidFill>
                </a:rPr>
                <a:t>цели и задачи программы</a:t>
              </a:r>
            </a:p>
            <a:p>
              <a:pPr>
                <a:defRPr/>
              </a:pPr>
              <a:r>
                <a:rPr lang="ru-RU" altLang="ru-RU" sz="2400" b="1" dirty="0">
                  <a:solidFill>
                    <a:srgbClr val="0000FF"/>
                  </a:solidFill>
                </a:rPr>
                <a:t>принципы и подходы к формированию программы</a:t>
              </a:r>
            </a:p>
            <a:p>
              <a:pPr>
                <a:defRPr/>
              </a:pPr>
              <a:r>
                <a:rPr lang="ru-RU" altLang="ru-RU" sz="2400" b="1" dirty="0">
                  <a:solidFill>
                    <a:srgbClr val="0000FF"/>
                  </a:solidFill>
                </a:rPr>
                <a:t>значимые для разработки программы характеристики, в том числе характеристики особенностей развития детей раннего и дошкольного возраста</a:t>
              </a:r>
            </a:p>
            <a:p>
              <a:pPr>
                <a:defRPr/>
              </a:pPr>
              <a:endParaRPr lang="ru-RU" altLang="ru-RU" sz="24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3" name="Группа 4"/>
          <p:cNvGrpSpPr/>
          <p:nvPr/>
        </p:nvGrpSpPr>
        <p:grpSpPr>
          <a:xfrm>
            <a:off x="2309787" y="1500174"/>
            <a:ext cx="6542449" cy="1000132"/>
            <a:chOff x="411480" y="0"/>
            <a:chExt cx="6542449" cy="15792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11480" y="0"/>
              <a:ext cx="6542449" cy="1579294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88575" y="77095"/>
              <a:ext cx="6388259" cy="14251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17742" tIns="0" rIns="217742" bIns="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Пояснительная записка</a:t>
              </a:r>
            </a:p>
          </p:txBody>
        </p:sp>
      </p:grpSp>
      <p:grpSp>
        <p:nvGrpSpPr>
          <p:cNvPr id="4" name="Группа 7"/>
          <p:cNvGrpSpPr/>
          <p:nvPr/>
        </p:nvGrpSpPr>
        <p:grpSpPr>
          <a:xfrm>
            <a:off x="2452663" y="5143512"/>
            <a:ext cx="6542449" cy="1000132"/>
            <a:chOff x="411480" y="0"/>
            <a:chExt cx="6542449" cy="15792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11480" y="0"/>
              <a:ext cx="6542449" cy="1579294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88575" y="77095"/>
              <a:ext cx="6388259" cy="14251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17742" tIns="0" rIns="217742" bIns="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altLang="ru-RU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Планируемые результаты освоения программы</a:t>
              </a:r>
              <a:endPara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2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Содержательный раздел образовательной программы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4" y="1989139"/>
            <a:ext cx="42894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561650-DE06-445D-877D-298AF65348F4}" type="slidenum">
              <a:rPr lang="ru-RU" altLang="ru-RU">
                <a:solidFill>
                  <a:srgbClr val="898989"/>
                </a:solidFill>
              </a:rPr>
              <a:pPr eaLnBrk="1" hangingPunct="1"/>
              <a:t>24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ФГОС. </a:t>
            </a:r>
            <a:r>
              <a:rPr lang="ru-RU" smtClean="0"/>
              <a:t>Образовательные области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47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коммуникативное развитие</a:t>
            </a:r>
          </a:p>
        </p:txBody>
      </p:sp>
      <p:sp>
        <p:nvSpPr>
          <p:cNvPr id="2867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Присвоение норм и ценностей, принятых в обществе, включая моральные</a:t>
            </a:r>
            <a:br>
              <a:rPr lang="ru-RU" altLang="ru-RU" sz="1800" b="1">
                <a:solidFill>
                  <a:srgbClr val="002060"/>
                </a:solidFill>
              </a:rPr>
            </a:br>
            <a:r>
              <a:rPr lang="ru-RU" altLang="ru-RU" sz="1800" b="1">
                <a:solidFill>
                  <a:srgbClr val="002060"/>
                </a:solidFill>
              </a:rPr>
              <a:t>и нравственные ценности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Развитие общения и взаимодействия ребёнка со взрослыми</a:t>
            </a:r>
            <a:br>
              <a:rPr lang="ru-RU" altLang="ru-RU" sz="1800" b="1">
                <a:solidFill>
                  <a:srgbClr val="002060"/>
                </a:solidFill>
              </a:rPr>
            </a:br>
            <a:r>
              <a:rPr lang="ru-RU" altLang="ru-RU" sz="1800" b="1">
                <a:solidFill>
                  <a:srgbClr val="002060"/>
                </a:solidFill>
              </a:rPr>
              <a:t>и сверстниками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Становление самостоятельности, целенаправленности и саморегуляции собственных действий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Развитие социального и эмоционального интеллекта, эмоциональной отзывчивости, сопереживания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Формирование готовности к совместной деятельности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Формирование уважительного отношения и чувства принадлежности</a:t>
            </a:r>
            <a:br>
              <a:rPr lang="ru-RU" altLang="ru-RU" sz="1800" b="1">
                <a:solidFill>
                  <a:srgbClr val="002060"/>
                </a:solidFill>
              </a:rPr>
            </a:br>
            <a:r>
              <a:rPr lang="ru-RU" altLang="ru-RU" sz="1800" b="1">
                <a:solidFill>
                  <a:srgbClr val="002060"/>
                </a:solidFill>
              </a:rPr>
              <a:t>к своей семье и сообществу детей и взрослых в организации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Формирование позитивных установок к различным видам труда</a:t>
            </a:r>
            <a:br>
              <a:rPr lang="ru-RU" altLang="ru-RU" sz="1800" b="1">
                <a:solidFill>
                  <a:srgbClr val="002060"/>
                </a:solidFill>
              </a:rPr>
            </a:br>
            <a:r>
              <a:rPr lang="ru-RU" altLang="ru-RU" sz="1800" b="1">
                <a:solidFill>
                  <a:srgbClr val="002060"/>
                </a:solidFill>
              </a:rPr>
              <a:t> и творчества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2060"/>
                </a:solidFill>
              </a:rPr>
              <a:t>Формирование основ безопасности в быту, социуме, природе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8F49BE-8B07-404E-93E4-C45B6D73CD82}" type="slidenum">
              <a:rPr lang="ru-RU" altLang="ru-RU">
                <a:solidFill>
                  <a:srgbClr val="898989"/>
                </a:solidFill>
              </a:rPr>
              <a:pPr eaLnBrk="1" hangingPunct="1"/>
              <a:t>26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1524000" y="0"/>
            <a:ext cx="421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Arial" panose="020B0604020202020204" pitchFamily="34" charset="0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765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Познавательное развитие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интересов детей, любознательности и познавательной мотивации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познавательных действий, становление сознания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воображения и творческой активности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первичных представлений о себе, других людях, объектах окружающего мира, их свойствах и отношениях (форме, цвете, размере, материале, звучании, ритме, тепе, количестве, числе, части и целом, пространстве и времени, движении</a:t>
            </a:r>
            <a:b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покое, причинах и следствиях и др.), 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первичных представлений о малой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родине</a:t>
            </a:r>
            <a:b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Отечестве, представлений о социокультурных ценностях нашего народа, об отечественных традициях и праздниках,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 планете Земля как общем доме людей, об особенностях природы, многообразии стран и народов мира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F78DD1-B8CE-4E09-9611-8273165E788F}" type="slidenum">
              <a:rPr lang="ru-RU" altLang="ru-RU">
                <a:solidFill>
                  <a:srgbClr val="898989"/>
                </a:solidFill>
              </a:rPr>
              <a:pPr eaLnBrk="1" hangingPunct="1"/>
              <a:t>27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1524000" y="0"/>
            <a:ext cx="421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Arial" panose="020B0604020202020204" pitchFamily="34" charset="0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0937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Речевое развитие</a:t>
            </a:r>
          </a:p>
        </p:txBody>
      </p:sp>
      <p:sp>
        <p:nvSpPr>
          <p:cNvPr id="30723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Владение речью как средством общения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Обогащение активного словаря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Развитие связной,  грамматически правильной диалогической </a:t>
            </a:r>
            <a:b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и монологической речи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Развитие речевого творчества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Развитие звуковой и интонационной культуры речи, фонематического слуха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Знакомство с книжной культурой, детской литературой, понимание на слух текстов различных жанров детской литературы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звуковой аналитико – синтетической активности</a:t>
            </a:r>
            <a:b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как предпосылки обучения грамоте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ECE49C-A11C-4896-A238-9F2486695A5B}" type="slidenum">
              <a:rPr lang="ru-RU" altLang="ru-RU">
                <a:solidFill>
                  <a:srgbClr val="898989"/>
                </a:solidFill>
              </a:rPr>
              <a:pPr eaLnBrk="1" hangingPunct="1"/>
              <a:t>28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1524000" y="0"/>
            <a:ext cx="421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Arial" panose="020B0604020202020204" pitchFamily="34" charset="0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16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 - эстетическое развитие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предпосылок ценностно – смыслового восприятия</a:t>
            </a:r>
            <a:b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понимания произведений искусства (словесного, музыкального, изобразительного), мира природы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Становление эстетического отношения к окружающему миру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элементарных представлений о видах искусства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Восприятие музыки, художественной литературы, фольклора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Стимулирование сопереживания персонажам художественных произведений</a:t>
            </a: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Реализация самостоятельной творческой деятельности детей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(изобразительной, конструктивно-модельной,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музыкальной</a:t>
            </a:r>
            <a:b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др.)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3FFF21-FE67-4F21-9B95-F629FCA6D61B}" type="slidenum">
              <a:rPr lang="ru-RU" altLang="ru-RU">
                <a:solidFill>
                  <a:srgbClr val="898989"/>
                </a:solidFill>
              </a:rPr>
              <a:pPr eaLnBrk="1" hangingPunct="1"/>
              <a:t>29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1749" name="TextBox 3"/>
          <p:cNvSpPr txBox="1">
            <a:spLocks noChangeArrowheads="1"/>
          </p:cNvSpPr>
          <p:nvPr/>
        </p:nvSpPr>
        <p:spPr bwMode="auto">
          <a:xfrm>
            <a:off x="1524000" y="0"/>
            <a:ext cx="421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Arial" panose="020B0604020202020204" pitchFamily="34" charset="0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750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accent2"/>
                </a:solidFill>
              </a:rPr>
              <a:t>Стандартизация системы дошкольного образования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75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развитие</a:t>
            </a:r>
          </a:p>
        </p:txBody>
      </p:sp>
      <p:sp>
        <p:nvSpPr>
          <p:cNvPr id="32771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Развитие физических качеств…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Правильное формирование опорно – двигательной системы организма, развитие равновесия, координации движений, крупной и мелкой моторики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Правильное выполнение основных движений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начальных представлений</a:t>
            </a:r>
            <a:b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о некоторых видах спорта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Овладение подвижными играми с правилами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Становление целенаправленности и саморегуляции в двигательной сфере</a:t>
            </a:r>
          </a:p>
          <a:p>
            <a:pPr>
              <a:spcAft>
                <a:spcPts val="600"/>
              </a:spcAft>
            </a:pPr>
            <a:r>
              <a:rPr lang="ru-RU" altLang="ru-RU" sz="2000" b="1">
                <a:solidFill>
                  <a:srgbClr val="002060"/>
                </a:solidFill>
                <a:cs typeface="Times New Roman" panose="02020603050405020304" pitchFamily="18" charset="0"/>
              </a:rPr>
              <a:t>Овладение элементарными нормами и правилами здорового образа жизни…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77F1FE-0801-4A74-A531-17E5D062A288}" type="slidenum">
              <a:rPr lang="ru-RU" altLang="ru-RU">
                <a:solidFill>
                  <a:srgbClr val="898989"/>
                </a:solidFill>
              </a:rPr>
              <a:pPr eaLnBrk="1" hangingPunct="1"/>
              <a:t>30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1524000" y="0"/>
            <a:ext cx="421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Arial" panose="020B0604020202020204" pitchFamily="34" charset="0"/>
              </a:rPr>
              <a:t>Образовательные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691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Содержание образовательных областей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7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56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67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22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61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0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38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1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7851" y="620713"/>
            <a:ext cx="8424863" cy="27368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Образование – непрерывная цепочка…</a:t>
            </a:r>
            <a:b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                                                               на протяжении всей жизни !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жизни каждого человека дошкольное образование, </a:t>
            </a:r>
            <a:r>
              <a:rPr lang="en-US" sz="2400" b="1" dirty="0">
                <a:solidFill>
                  <a:schemeClr val="bg1"/>
                </a:solidFill>
                <a:latin typeface="Bell Gothic Std Black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также как начальное и высшее, имеет особое значение.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Этот этап как стартовая площадка для перехода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 на следующий уровень его жизни…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rgbClr val="CC3300"/>
                </a:solidFill>
              </a:rPr>
              <a:t/>
            </a:r>
            <a:br>
              <a:rPr lang="ru-RU" sz="2400" b="1" dirty="0">
                <a:solidFill>
                  <a:srgbClr val="CC3300"/>
                </a:solidFill>
              </a:rPr>
            </a:br>
            <a:endParaRPr lang="ru-RU" sz="2400" dirty="0"/>
          </a:p>
        </p:txBody>
      </p:sp>
      <p:pic>
        <p:nvPicPr>
          <p:cNvPr id="8195" name="Picture 6" descr="C:\Users\Сергей\Desktop\stand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644900"/>
            <a:ext cx="4135437" cy="257175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08213" y="3500438"/>
            <a:ext cx="3600450" cy="3168650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62500" lnSpcReduction="20000"/>
          </a:bodyPr>
          <a:lstStyle/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Дошкольное детство – самый </a:t>
            </a:r>
            <a:r>
              <a:rPr lang="ru-RU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сензитивный</a:t>
            </a: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период жизни 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человека!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9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детской деятельности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84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Содержание коррекционной работы</a:t>
            </a:r>
            <a:br>
              <a:rPr lang="ru-RU" smtClean="0"/>
            </a:br>
            <a:r>
              <a:rPr lang="ru-RU" smtClean="0"/>
              <a:t>и/или инклюзивного образования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Организационный раздел образовательной программы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79EC21-7F03-4DBA-8BE2-BF30781F1486}" type="slidenum">
              <a:rPr lang="ru-RU" altLang="ru-RU">
                <a:solidFill>
                  <a:srgbClr val="898989"/>
                </a:solidFill>
              </a:rPr>
              <a:pPr eaLnBrk="1" hangingPunct="1"/>
              <a:t>42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32772" name="Рисунок 20" descr="Описание: Картинка 79 из 55375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9975" y="2198689"/>
            <a:ext cx="4972050" cy="3328987"/>
          </a:xfrm>
        </p:spPr>
      </p:pic>
    </p:spTree>
    <p:extLst>
      <p:ext uri="{BB962C8B-B14F-4D97-AF65-F5344CB8AC3E}">
        <p14:creationId xmlns:p14="http://schemas.microsoft.com/office/powerpoint/2010/main" val="32903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166938" y="1357313"/>
            <a:ext cx="79295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587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altLang="ru-RU" sz="2400" b="1" dirty="0">
                <a:cs typeface="Times New Roman" pitchFamily="18" charset="0"/>
              </a:rPr>
              <a:t>описание материально-технического обеспечения Программы</a:t>
            </a:r>
          </a:p>
          <a:p>
            <a:pPr indent="-3587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altLang="ru-RU" sz="2400" b="1" dirty="0">
                <a:cs typeface="Times New Roman" pitchFamily="18" charset="0"/>
              </a:rPr>
              <a:t>обеспеченность методическими материалами и средствами обучения и воспитания</a:t>
            </a:r>
          </a:p>
          <a:p>
            <a:pPr indent="-3587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altLang="ru-RU" sz="2400" b="1" dirty="0">
                <a:cs typeface="Times New Roman" pitchFamily="18" charset="0"/>
              </a:rPr>
              <a:t>распорядок и /или режим дня</a:t>
            </a:r>
          </a:p>
          <a:p>
            <a:pPr indent="-3587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altLang="ru-RU" sz="2400" b="1" dirty="0">
                <a:cs typeface="Times New Roman" pitchFamily="18" charset="0"/>
              </a:rPr>
              <a:t>особенности традиционных событий, праздников, мероприятий</a:t>
            </a:r>
          </a:p>
          <a:p>
            <a:pPr indent="-3587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altLang="ru-RU" sz="2400" b="1" dirty="0">
                <a:cs typeface="Times New Roman" pitchFamily="18" charset="0"/>
              </a:rPr>
              <a:t>особенности организации развивающей предметно-пространственной среды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2095501" y="571501"/>
            <a:ext cx="7929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C00000"/>
                </a:solidFill>
                <a:cs typeface="Times New Roman" pitchFamily="18" charset="0"/>
              </a:rPr>
              <a:t>Организационный раздел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914380-120F-49BC-B7C0-25DE3576488D}" type="slidenum">
              <a:rPr lang="ru-RU" altLang="ru-RU">
                <a:solidFill>
                  <a:srgbClr val="898989"/>
                </a:solidFill>
              </a:rPr>
              <a:pPr eaLnBrk="1" hangingPunct="1"/>
              <a:t>43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74825" y="274638"/>
            <a:ext cx="8642350" cy="1930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3200" b="1" dirty="0">
                <a:solidFill>
                  <a:srgbClr val="FF0000"/>
                </a:solidFill>
              </a:rPr>
              <a:t>Часть основной общеобразовательной программы дошкольного образования, формируемая участниками образовательного процесса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1992313" y="2492376"/>
            <a:ext cx="8229600" cy="2981325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cs typeface="Times New Roman" pitchFamily="18" charset="0"/>
              </a:rPr>
              <a:t>Должны быть представлены выбранные и/или разработанные самостоятельно участниками образовательных отношений Программы, направленные на развитие детей  в одной или нескольких образовательных областях, видах деятельности и/или культурных практиках (далее – парциальные образовательные программы), методики, формы организации образовательной работы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791779-B67B-409F-9AFD-0F69E5BBD543}" type="slidenum">
              <a:rPr lang="ru-RU" altLang="ru-RU">
                <a:solidFill>
                  <a:srgbClr val="898989"/>
                </a:solidFill>
              </a:rPr>
              <a:pPr eaLnBrk="1" hangingPunct="1"/>
              <a:t>44</a:t>
            </a:fld>
            <a:endParaRPr lang="ru-RU" altLang="ru-RU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Оформление Программы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84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Дополнительный раздел Программы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8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/>
            </a:r>
            <a:br>
              <a:rPr lang="ru-RU" sz="3200"/>
            </a:br>
            <a:r>
              <a:rPr lang="ru-RU" sz="3200"/>
              <a:t/>
            </a:r>
            <a:br>
              <a:rPr lang="ru-RU" sz="3200"/>
            </a:b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7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Психолого-педагогические условия реализации Программы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9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135188" y="4075113"/>
            <a:ext cx="82089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разработки ФГОС ДО экспертами в сфере дошкольного образования было проведено исследование, позволившее в ходе фокус-групповых обсуждений выявить ожидания родителей, воспитателей, учителей начальной школы по отношению к дошкольному образованию.</a:t>
            </a:r>
          </a:p>
        </p:txBody>
      </p:sp>
      <p:pic>
        <p:nvPicPr>
          <p:cNvPr id="10243" name="Picture 3" descr="C:\Users\Сергей\Desktop\Тигран Шмис   Стандарт сделает дошкольное образование инновационным    РИА Новости_files\950353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04813"/>
            <a:ext cx="705643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3389" y="2708275"/>
            <a:ext cx="8785225" cy="11953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ждут  родители, воспитатели, учителя школы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 дошкольного образования?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927351" y="765175"/>
            <a:ext cx="69135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Психолого-педагогические условия реализации Программы </a:t>
            </a:r>
            <a:r>
              <a:rPr lang="ru-RU" sz="3100"/>
              <a:t>(продолжение)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8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Психолого-педагогические условия реализации Программы </a:t>
            </a:r>
            <a:r>
              <a:rPr lang="ru-RU" sz="3100"/>
              <a:t>(продолжение)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52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Психолого-педагогические условия реализации Программы </a:t>
            </a:r>
            <a:r>
              <a:rPr lang="ru-RU" sz="3100"/>
              <a:t>(продолжение)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2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Условия для работы с детьми с ОВЗ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13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48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Насыщенность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4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Трансформируемость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98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Полифункциональность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8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Вариативность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6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Доступность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176" y="188913"/>
            <a:ext cx="8988425" cy="6335712"/>
          </a:xfrm>
        </p:spPr>
      </p:pic>
    </p:spTree>
    <p:extLst>
      <p:ext uri="{BB962C8B-B14F-4D97-AF65-F5344CB8AC3E}">
        <p14:creationId xmlns:p14="http://schemas.microsoft.com/office/powerpoint/2010/main" val="645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90000"/>
              </a:lnSpc>
            </a:pPr>
            <a:r>
              <a:rPr lang="ru-RU" i="1" smtClean="0">
                <a:solidFill>
                  <a:schemeClr val="accent2"/>
                </a:solidFill>
              </a:rPr>
              <a:t>Безопасность среды</a:t>
            </a:r>
            <a:endParaRPr lang="ru-RU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83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Компетенции</a:t>
            </a:r>
            <a:br>
              <a:rPr lang="ru-RU" sz="3600"/>
            </a:br>
            <a:r>
              <a:rPr lang="ru-RU" sz="3600"/>
              <a:t>педагогического работника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5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Компетенции</a:t>
            </a:r>
            <a:br>
              <a:rPr lang="ru-RU" sz="3600"/>
            </a:br>
            <a:r>
              <a:rPr lang="ru-RU" sz="3600"/>
              <a:t>педагогического работника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9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Компетенции</a:t>
            </a:r>
            <a:br>
              <a:rPr lang="ru-RU" sz="3600"/>
            </a:br>
            <a:r>
              <a:rPr lang="ru-RU" sz="3600"/>
              <a:t>педагогического работника (</a:t>
            </a:r>
            <a:r>
              <a:rPr lang="ru-RU" sz="3100"/>
              <a:t>продолжение)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Компетенции</a:t>
            </a:r>
            <a:br>
              <a:rPr lang="ru-RU" sz="3200"/>
            </a:br>
            <a:r>
              <a:rPr lang="ru-RU" sz="3200"/>
              <a:t>педагогического работника (</a:t>
            </a:r>
            <a:r>
              <a:rPr lang="ru-RU" sz="2800"/>
              <a:t>продолжение)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5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Компетенции</a:t>
            </a:r>
            <a:br>
              <a:rPr lang="ru-RU" sz="3200"/>
            </a:br>
            <a:r>
              <a:rPr lang="ru-RU" sz="3200"/>
              <a:t>педагогического работника (</a:t>
            </a:r>
            <a:r>
              <a:rPr lang="ru-RU" sz="2800"/>
              <a:t>продолжение)</a:t>
            </a: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46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6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Требования к материально-техническим условиям включают: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30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Требования к материально-техническим условиям включают: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8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333376"/>
            <a:ext cx="8713788" cy="6335713"/>
          </a:xfrm>
        </p:spPr>
      </p:pic>
    </p:spTree>
    <p:extLst>
      <p:ext uri="{BB962C8B-B14F-4D97-AF65-F5344CB8AC3E}">
        <p14:creationId xmlns:p14="http://schemas.microsoft.com/office/powerpoint/2010/main" val="3768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9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Финансовое обеспечение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2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/>
            </a:r>
            <a:br>
              <a:rPr lang="ru-RU" sz="3200"/>
            </a:br>
            <a:r>
              <a:rPr lang="ru-RU" sz="3200"/>
              <a:t/>
            </a:r>
            <a:br>
              <a:rPr lang="ru-RU" sz="3200"/>
            </a:b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86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Специфика дошкольного детства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48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Специфика результатов освоения ООП ДО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8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38313" y="928688"/>
            <a:ext cx="8786812" cy="1060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определяются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независимо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 форм реализации Программы, а также от её характера, особенностей развития воспитанников и видов Организации, реализующей Программу.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03389" y="2133601"/>
            <a:ext cx="8785225" cy="27352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just"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подлежат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непосредственной оценке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том числе в виде педагогической диагностики (мониторинга), и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являются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основанием для их формального сравнения с реальными достижениями детей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Целевые ориентиры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являются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основой объективной оценки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соответствия установленным требованиям образовательной деятельности и подготовки воспитанников.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Освоение Программы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сопровождается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проведением промежуточных аттестаций и итоговой аттестации воспитанников.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(Закон «Об Образовании в РФ» ст. 64)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03389" y="4941889"/>
            <a:ext cx="8785225" cy="1800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1" tIns="45150" rIns="90301" bIns="45150" anchor="ctr"/>
          <a:lstStyle/>
          <a:p>
            <a:pPr algn="just"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Целевые ориентиры выступают основаниями преемственности дошкольного и начального общего образования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соблюдении требований к условиям реализации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 настоящие целевые ориентиры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предполагают формирование у детей дошкольного возраста предпосылок учебной деятельности на этапе завершения ими дошкольного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67809" y="260659"/>
            <a:ext cx="6048675" cy="645180"/>
          </a:xfrm>
          <a:prstGeom prst="rect">
            <a:avLst/>
          </a:prstGeom>
          <a:noFill/>
        </p:spPr>
        <p:txBody>
          <a:bodyPr lIns="90301" tIns="45150" rIns="90301" bIns="45150"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Целевые ориентиры ДО</a:t>
            </a:r>
          </a:p>
        </p:txBody>
      </p:sp>
    </p:spTree>
    <p:extLst>
      <p:ext uri="{BB962C8B-B14F-4D97-AF65-F5344CB8AC3E}">
        <p14:creationId xmlns:p14="http://schemas.microsoft.com/office/powerpoint/2010/main" val="38240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Целевые ориентиры </a:t>
            </a:r>
            <a:r>
              <a:rPr lang="ru-RU" u="sng" smtClean="0">
                <a:solidFill>
                  <a:srgbClr val="FF0000"/>
                </a:solidFill>
              </a:rPr>
              <a:t>НЕ МОГУТ </a:t>
            </a:r>
            <a:r>
              <a:rPr lang="ru-RU" smtClean="0"/>
              <a:t>служить основанием для: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4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2229" y="303901"/>
            <a:ext cx="7331759" cy="522069"/>
          </a:xfrm>
          <a:prstGeom prst="rect">
            <a:avLst/>
          </a:prstGeom>
          <a:noFill/>
        </p:spPr>
        <p:txBody>
          <a:bodyPr wrap="none" lIns="90301" tIns="45150" rIns="90301" bIns="45150">
            <a:spAutoFit/>
          </a:bodyPr>
          <a:lstStyle/>
          <a:p>
            <a:pPr algn="ctr">
              <a:defRPr/>
            </a:pPr>
            <a:r>
              <a:rPr lang="ru-RU" sz="28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Как определяются требования к результату?</a:t>
            </a: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1774825" y="404814"/>
            <a:ext cx="8713788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01" tIns="45150" rIns="90301" bIns="451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стандарте поднят вопрос, который волнует всех – родителей, педагогов,  психологов: попытка внедрить в систему дошкольного образования систему оценки и квалификации  того или иного уровня развития ребенка в %, баллах и т.п.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стандарте четко определено,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altLang="ru-RU" sz="20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ребенка не является объектом измерения и оценки</a:t>
            </a:r>
            <a:r>
              <a:rPr lang="ru-RU" altLang="ru-RU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стандарту, верным будет скорее оценка того вектора развития, которым идет ребенок, а не какого-то конечного результата, которого необходимо добиться.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Здесь, в отличие от других стандартов, </a:t>
            </a:r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идет только о личностных результатах.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895600" y="4005264"/>
            <a:ext cx="6400800" cy="2592387"/>
          </a:xfrm>
        </p:spPr>
        <p:txBody>
          <a:bodyPr/>
          <a:lstStyle/>
          <a:p>
            <a:endParaRPr lang="ru-RU" altLang="ru-RU" b="1" smtClean="0">
              <a:solidFill>
                <a:srgbClr val="FF0000"/>
              </a:solidFill>
            </a:endParaRPr>
          </a:p>
          <a:p>
            <a:pPr algn="l"/>
            <a:endParaRPr lang="ru-RU" altLang="ru-RU" b="1" smtClean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495600" y="5085184"/>
          <a:ext cx="6984776" cy="1772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388"/>
                <a:gridCol w="3492388"/>
              </a:tblGrid>
              <a:tr h="1772816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u="sng" dirty="0" smtClean="0">
                          <a:solidFill>
                            <a:schemeClr val="tx1"/>
                          </a:solidFill>
                        </a:rPr>
                        <a:t>3 группы</a:t>
                      </a:r>
                      <a:r>
                        <a:rPr lang="ru-RU" sz="1600" b="1" i="1" u="sng" baseline="0" dirty="0" smtClean="0">
                          <a:solidFill>
                            <a:schemeClr val="tx1"/>
                          </a:solidFill>
                        </a:rPr>
                        <a:t> Результатов:</a:t>
                      </a:r>
                    </a:p>
                    <a:p>
                      <a:pPr algn="ctr"/>
                      <a:endParaRPr lang="ru-RU" sz="1600" b="1" i="1" u="sng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sz="1600" b="1" i="0" u="none" baseline="0" dirty="0" smtClean="0">
                          <a:solidFill>
                            <a:srgbClr val="C00000"/>
                          </a:solidFill>
                        </a:rPr>
                        <a:t>Предметные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sz="1600" b="1" i="0" u="none" baseline="0" dirty="0" smtClean="0">
                          <a:solidFill>
                            <a:srgbClr val="C00000"/>
                          </a:solidFill>
                        </a:rPr>
                        <a:t>2.    </a:t>
                      </a:r>
                      <a:r>
                        <a:rPr lang="ru-RU" sz="1600" b="1" i="0" u="none" baseline="0" dirty="0" err="1" smtClean="0">
                          <a:solidFill>
                            <a:srgbClr val="C00000"/>
                          </a:solidFill>
                        </a:rPr>
                        <a:t>Метапредметные</a:t>
                      </a:r>
                      <a:endParaRPr lang="ru-RU" sz="1600" b="1" i="0" u="none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ru-RU" sz="1600" b="1" i="0" u="none" baseline="0" dirty="0" smtClean="0">
                          <a:solidFill>
                            <a:srgbClr val="C00000"/>
                          </a:solidFill>
                        </a:rPr>
                        <a:t>3.    Личностные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u="sng" dirty="0" smtClean="0">
                          <a:solidFill>
                            <a:schemeClr val="tx1"/>
                          </a:solidFill>
                        </a:rPr>
                        <a:t>1 группа</a:t>
                      </a:r>
                      <a:r>
                        <a:rPr lang="ru-RU" sz="1600" b="1" i="1" u="sng" baseline="0" dirty="0" smtClean="0">
                          <a:solidFill>
                            <a:schemeClr val="tx1"/>
                          </a:solidFill>
                        </a:rPr>
                        <a:t> Результатов:</a:t>
                      </a:r>
                    </a:p>
                    <a:p>
                      <a:pPr algn="ctr"/>
                      <a:endParaRPr lang="ru-RU" sz="1600" b="1" i="1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sz="1600" b="1" i="0" u="none" strike="sngStrike" baseline="0" dirty="0" smtClean="0">
                          <a:solidFill>
                            <a:schemeClr val="tx1"/>
                          </a:solidFill>
                        </a:rPr>
                        <a:t>Предметные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sz="1600" b="1" i="0" u="none" strike="sngStrike" baseline="0" dirty="0" smtClean="0">
                          <a:solidFill>
                            <a:schemeClr val="tx1"/>
                          </a:solidFill>
                        </a:rPr>
                        <a:t>2.    </a:t>
                      </a:r>
                      <a:r>
                        <a:rPr lang="ru-RU" sz="1600" b="1" i="0" u="none" strike="sngStrike" baseline="0" dirty="0" err="1" smtClean="0">
                          <a:solidFill>
                            <a:schemeClr val="tx1"/>
                          </a:solidFill>
                        </a:rPr>
                        <a:t>Метапредметные</a:t>
                      </a:r>
                      <a:endParaRPr lang="ru-RU" sz="1600" b="1" i="0" u="none" strike="sng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ru-RU" sz="1600" b="1" i="0" u="none" baseline="0" dirty="0" smtClean="0">
                          <a:solidFill>
                            <a:srgbClr val="C00000"/>
                          </a:solidFill>
                        </a:rPr>
                        <a:t>3.    Личностные</a:t>
                      </a:r>
                      <a:endParaRPr lang="ru-RU" sz="1600" b="1" i="0" u="none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495550" y="4333876"/>
          <a:ext cx="6985000" cy="7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500"/>
                <a:gridCol w="3492500"/>
              </a:tblGrid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ФГОС </a:t>
                      </a:r>
                    </a:p>
                    <a:p>
                      <a:pPr algn="ctr"/>
                      <a:r>
                        <a:rPr lang="ru-RU" sz="1600" dirty="0" smtClean="0"/>
                        <a:t>ШКОЛЬНОГО</a:t>
                      </a:r>
                      <a:r>
                        <a:rPr lang="ru-RU" sz="1600" baseline="0" dirty="0" smtClean="0"/>
                        <a:t> ОБРАЗОВАНИЯ</a:t>
                      </a:r>
                      <a:endParaRPr lang="ru-RU" sz="1600" dirty="0"/>
                    </a:p>
                  </a:txBody>
                  <a:tcPr marL="91443" marR="91443" marT="45761" marB="457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ФГОС</a:t>
                      </a:r>
                      <a:r>
                        <a:rPr lang="ru-RU" sz="16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ДОШКОЛЬНОГО ОБРАЗОВАНИЯ</a:t>
                      </a:r>
                      <a:endParaRPr lang="ru-RU" sz="1600" dirty="0"/>
                    </a:p>
                  </a:txBody>
                  <a:tcPr marL="91443" marR="91443" marT="45761" marB="4576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9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</a:t>
            </a: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60351"/>
            <a:ext cx="8748713" cy="6264275"/>
          </a:xfrm>
        </p:spPr>
      </p:pic>
    </p:spTree>
    <p:extLst>
      <p:ext uri="{BB962C8B-B14F-4D97-AF65-F5344CB8AC3E}">
        <p14:creationId xmlns:p14="http://schemas.microsoft.com/office/powerpoint/2010/main" val="29934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0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0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32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Целевые ориентиры</a:t>
            </a:r>
            <a:br>
              <a:rPr lang="ru-RU" sz="2800"/>
            </a:br>
            <a:r>
              <a:rPr lang="ru-RU" sz="2200"/>
              <a:t>Ребёнок на этапе начала дошкольного возраста (</a:t>
            </a:r>
            <a:r>
              <a:rPr lang="ru-RU" sz="2200" b="1"/>
              <a:t>к 3 годам</a:t>
            </a:r>
            <a:r>
              <a:rPr lang="ru-RU" sz="2200"/>
              <a:t>) 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/>
            </a:r>
            <a:br>
              <a:rPr lang="ru-RU" sz="2800"/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3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5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2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6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8651" y="404814"/>
            <a:ext cx="8374063" cy="7623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Разработчики стандарта красной нитью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проводят утверждение о том, что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 ребенок должен быть готов к школе, а школа должна быть готова к ребенку».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black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Они указывают на то, что все родители должны знать о том, что для успешной адаптации к школьной жизни гораздо важнее, чем умение читать и считать, ребенку нужны психологическая стабильность, высокая самооценка, вера в свои силы и социальные способности.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эти психологические характеристики лежат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 основе высокой мотивации детей к обучению в школе.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Именно поэтому они обозначены в стандарте как 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для всех участников образовательных отношений.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2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/>
              <a:t>Целевые ориентиры</a:t>
            </a:r>
            <a:r>
              <a:rPr lang="ru-RU" sz="2200"/>
              <a:t/>
            </a:r>
            <a:br>
              <a:rPr lang="ru-RU" sz="2200"/>
            </a:br>
            <a:r>
              <a:rPr lang="ru-RU" sz="2000"/>
              <a:t>Ребёнок на этапе завершения дошкольного образования </a:t>
            </a:r>
            <a:r>
              <a:rPr lang="ru-RU" sz="2200"/>
              <a:t>(</a:t>
            </a:r>
            <a:r>
              <a:rPr lang="ru-RU" sz="2200" b="1"/>
              <a:t>к 7-8 годам</a:t>
            </a:r>
            <a:r>
              <a:rPr lang="ru-RU" sz="2200"/>
              <a:t>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4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885</Words>
  <Application>Microsoft Office PowerPoint</Application>
  <PresentationFormat>Широкоэкранный</PresentationFormat>
  <Paragraphs>202</Paragraphs>
  <Slides>91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91</vt:i4>
      </vt:variant>
    </vt:vector>
  </HeadingPairs>
  <TitlesOfParts>
    <vt:vector size="110" baseType="lpstr">
      <vt:lpstr>Arial</vt:lpstr>
      <vt:lpstr>Bell Gothic Std Black</vt:lpstr>
      <vt:lpstr>Calibri</vt:lpstr>
      <vt:lpstr>Calibri Light</vt:lpstr>
      <vt:lpstr>Candara</vt:lpstr>
      <vt:lpstr>Symbol</vt:lpstr>
      <vt:lpstr>Times New Roman</vt:lpstr>
      <vt:lpstr>Wingdings</vt:lpstr>
      <vt:lpstr>Тема Office</vt:lpstr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1_Тема Office</vt:lpstr>
      <vt:lpstr>2_Тема Office</vt:lpstr>
      <vt:lpstr>3_Тема Office</vt:lpstr>
      <vt:lpstr>Федеральный закон РФ  «Об образовании в Российской Федерации» Структура системы образования</vt:lpstr>
      <vt:lpstr>Федеральный закон РФ  «Об образовании в Российской Федерации» Структура системы образования</vt:lpstr>
      <vt:lpstr>Стандартизация системы дошкольного образования</vt:lpstr>
      <vt:lpstr>Образование – непрерывная цепочка…                                                                 на протяжении всей жизни !  В жизни каждого человека дошкольное образование,  также как начальное и высшее, имеет особое значение. Этот этап как стартовая площадка для перехода  на следующий уровень его жизни…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документа</vt:lpstr>
      <vt:lpstr> ФЕДЕРАЛЬНЫЙ ГОСУДАРСТВЕННЫЙ ОБРАЗОВАТЕЛЬНЫЙ СТАНДАРТ ДОШКОЛЬНОГО ОБРАЗОВАНИЯ </vt:lpstr>
      <vt:lpstr>Документы, лежащие в основе разработки Стандарта</vt:lpstr>
      <vt:lpstr>Требования Стандарта</vt:lpstr>
      <vt:lpstr>Общие положения</vt:lpstr>
      <vt:lpstr>Основные принципы ДО</vt:lpstr>
      <vt:lpstr>Задачи Стандарта</vt:lpstr>
      <vt:lpstr>Задачи Стандарта (продолжение)</vt:lpstr>
      <vt:lpstr>  </vt:lpstr>
      <vt:lpstr>Презентация PowerPoint</vt:lpstr>
      <vt:lpstr>Презентация PowerPoint</vt:lpstr>
      <vt:lpstr>Презентация PowerPoint</vt:lpstr>
      <vt:lpstr>Структура основной образовательной программы</vt:lpstr>
      <vt:lpstr>Целевой раздел программы</vt:lpstr>
      <vt:lpstr>Содержательный раздел образовательной программы</vt:lpstr>
      <vt:lpstr>ФГОС. Образовательные области </vt:lpstr>
      <vt:lpstr>Социально – коммуникативное развитие</vt:lpstr>
      <vt:lpstr>Познавательное развитие</vt:lpstr>
      <vt:lpstr>Речевое развитие</vt:lpstr>
      <vt:lpstr>Художественно - эстетическое развитие</vt:lpstr>
      <vt:lpstr>Физическое развитие</vt:lpstr>
      <vt:lpstr>Содержание образовательных областей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Содержание коррекционной работы и/или инклюзивного образования</vt:lpstr>
      <vt:lpstr>Организационный раздел образовательной программы</vt:lpstr>
      <vt:lpstr>Презентация PowerPoint</vt:lpstr>
      <vt:lpstr>Часть основной общеобразовательной программы дошкольного образования, формируемая участниками образовательного процесса</vt:lpstr>
      <vt:lpstr>Оформление Программы</vt:lpstr>
      <vt:lpstr>Дополнительный раздел Программы</vt:lpstr>
      <vt:lpstr>  </vt:lpstr>
      <vt:lpstr>Презентация PowerPoint</vt:lpstr>
      <vt:lpstr>Психолого-педагогические условия реализации Программы</vt:lpstr>
      <vt:lpstr>Психолого-педагогические условия реализации Программы (продолжение)</vt:lpstr>
      <vt:lpstr>Психолого-педагогические условия реализации Программы (продолжение)</vt:lpstr>
      <vt:lpstr>Психолого-педагогические условия реализации Программы (продолжение)</vt:lpstr>
      <vt:lpstr>Условия для работы с детьми с ОВЗ</vt:lpstr>
      <vt:lpstr>Презентация PowerPoint</vt:lpstr>
      <vt:lpstr>Насыщенность среды</vt:lpstr>
      <vt:lpstr>Трансформируемость среды</vt:lpstr>
      <vt:lpstr>Полифункциональность среды</vt:lpstr>
      <vt:lpstr>Вариативность среды</vt:lpstr>
      <vt:lpstr>Доступность среды</vt:lpstr>
      <vt:lpstr>Безопасность среды</vt:lpstr>
      <vt:lpstr>Презентация PowerPoint</vt:lpstr>
      <vt:lpstr>Компетенции педагогического работника</vt:lpstr>
      <vt:lpstr>Компетенции педагогического работника</vt:lpstr>
      <vt:lpstr>Компетенции педагогического работника (продолжение)</vt:lpstr>
      <vt:lpstr>Компетенции педагогического работника (продолжение)</vt:lpstr>
      <vt:lpstr>Компетенции педагогического работника (продолжение)</vt:lpstr>
      <vt:lpstr>Презентация PowerPoint</vt:lpstr>
      <vt:lpstr>Требования к материально-техническим условиям включают:</vt:lpstr>
      <vt:lpstr>Требования к материально-техническим условиям включают:</vt:lpstr>
      <vt:lpstr>Презентация PowerPoint</vt:lpstr>
      <vt:lpstr>Финансовое обеспечение</vt:lpstr>
      <vt:lpstr>  </vt:lpstr>
      <vt:lpstr>Специфика дошкольного детства</vt:lpstr>
      <vt:lpstr>Специфика результатов освоения ООП ДО</vt:lpstr>
      <vt:lpstr>Презентация PowerPoint</vt:lpstr>
      <vt:lpstr>Целевые ориентиры НЕ МОГУТ служить основанием для:</vt:lpstr>
      <vt:lpstr>Презентация PowerPoint</vt:lpstr>
      <vt:lpstr>Целевые ориентиры Ребёнок на этапе начала дошкольного возраста (к 3 годам) </vt:lpstr>
      <vt:lpstr>Целевые ориентиры Ребёнок на этапе начала дошкольного возраста (к 3 годам)   </vt:lpstr>
      <vt:lpstr>Целевые ориентиры Ребёнок на этапе начала дошкольного возраста (к 3 годам)   </vt:lpstr>
      <vt:lpstr>Целевые ориентиры Ребёнок на этапе начала дошкольного возраста (к 3 годам)   </vt:lpstr>
      <vt:lpstr>Целевые ориентиры Ребёнок на этапе начала дошкольного возраста (к 3 годам)   </vt:lpstr>
      <vt:lpstr>Целевые ориентиры Ребёнок на этапе начала дошкольного возраста (к 3 годам)   </vt:lpstr>
      <vt:lpstr>Целевые ориентиры Ребёнок на этапе начала дошкольного возраста (к 3 годам)   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  <vt:lpstr>Целевые ориентиры Ребёнок на этапе завершения дошкольного образования (к 7-8 годам)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закон РФ  «Об образовании в Российской Федерации» Структура системы образования</dc:title>
  <dc:creator>Пользователь</dc:creator>
  <cp:lastModifiedBy>Степанова Ирина Леонидовна</cp:lastModifiedBy>
  <cp:revision>41</cp:revision>
  <dcterms:created xsi:type="dcterms:W3CDTF">2015-11-15T17:55:07Z</dcterms:created>
  <dcterms:modified xsi:type="dcterms:W3CDTF">2016-01-25T13:23:19Z</dcterms:modified>
</cp:coreProperties>
</file>