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11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3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8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0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4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5" name="Прямая соединительная линия 21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6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Овал 23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Овал 25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Овал 24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22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7CEE2E-3698-43E1-BD0E-9922F3126FDA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23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4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CD06E8-2CB3-4767-9231-F6960F0F28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C6891-0F8C-4B38-B5B4-9E21D0CD62BB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3A8F35-4C9C-4863-A94C-EDA8C6C63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7A8EDC-1841-4076-802D-1C160CE2D4E8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60F08D-2A06-4F92-B42B-96B1969EBC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1178F7C9-0533-49E2-A9E7-596B17B1304D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5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562A3587-2A7F-4CF7-9401-52342518A3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9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ик 10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рямоугольник 11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Прямая соединительная линия 12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4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Прямая соединительная линия 15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3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Овал 19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Овал 20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Овал 21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Овал 22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Прямая соединительная линия 25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12AEB3-2FC3-4C9E-8FF7-F577024ECC29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21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A611E2-823B-4864-A28F-B45076CA378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28E907-6D8C-46B7-8642-DAC295729857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6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1070A8-9682-4DCC-8CD1-A77187BF7A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FA46D-C01F-4A67-8B55-CDFA4633E26B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8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20295-59F4-40B1-A6ED-ED44199D2A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E1E91E9B-F62B-4BB0-AE9E-FAEEEAA6972E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C197A5E7-1038-406B-8CFB-C05118AE38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5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A0319E-281E-497E-8B11-88CB8ABF2C35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96091-2BDD-4303-BEFC-929137B386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6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7" name="Прямая соединительная линия 8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1" name="Овал 13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2" name="Дата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8DDD257B-E9DB-4C3E-A996-5FADF687C9F9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13" name="Номер слайда 21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090D461-91AA-4C92-8172-19C0E7C46A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6" name="Овал 12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1" name="Прямая соединительная линия 19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0B48B28F-D154-4270-9E57-8655A2637D5F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13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77D55894-CCDA-41C6-90BB-82A5F7C47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4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8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DA6570E4-9E0C-4336-A22F-6B1749931C57}" type="datetimeFigureOut">
              <a:rPr lang="ru-RU"/>
              <a:pPr>
                <a:defRPr/>
              </a:pPr>
              <a:t>24.07.2020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 b="1" smtClean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B8FE5929-FC20-4908-9E56-B4F44BA1592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1" r:id="rId4"/>
    <p:sldLayoutId id="2147483670" r:id="rId5"/>
    <p:sldLayoutId id="2147483675" r:id="rId6"/>
    <p:sldLayoutId id="2147483669" r:id="rId7"/>
    <p:sldLayoutId id="2147483676" r:id="rId8"/>
    <p:sldLayoutId id="2147483677" r:id="rId9"/>
    <p:sldLayoutId id="2147483668" r:id="rId10"/>
    <p:sldLayoutId id="2147483667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fontAlgn="base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fontAlgn="base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fontAlgn="base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fontAlgn="base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gubakha.permarea.ru/upload/versions/15079/11109/org_es2047150.jpg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jpeg"/><Relationship Id="rId5" Type="http://schemas.openxmlformats.org/officeDocument/2006/relationships/image" Target="http://cs7002.vk.me/c540103/v540103798/4ba28/IMLur0R0qsw.jpg" TargetMode="Externa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43808" y="2780928"/>
            <a:ext cx="5557838" cy="14700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dirty="0"/>
              <a:t/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dirty="0"/>
              <a:t> </a:t>
            </a:r>
            <a:br>
              <a:rPr lang="ru-RU" dirty="0"/>
            </a:br>
            <a:r>
              <a:rPr lang="ru-RU" sz="6000" dirty="0" smtClean="0">
                <a:solidFill>
                  <a:srgbClr val="00B050"/>
                </a:solidFill>
              </a:rPr>
              <a:t>ДЕТСКИЕ ТРАВМЫ</a:t>
            </a:r>
            <a:r>
              <a:rPr lang="ru-RU" dirty="0"/>
              <a:t> </a:t>
            </a:r>
            <a:br>
              <a:rPr lang="ru-RU" dirty="0"/>
            </a:br>
            <a:endParaRPr lang="ru-RU" dirty="0"/>
          </a:p>
        </p:txBody>
      </p:sp>
      <p:sp>
        <p:nvSpPr>
          <p:cNvPr id="1331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286000" y="5003800"/>
            <a:ext cx="6172200" cy="137160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КАК ЗАЩИТИТЬ СЕБЯ САМОМУ….</a:t>
            </a:r>
            <a:endParaRPr lang="ru-RU" dirty="0" smtClean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500063"/>
            <a:ext cx="8215312" cy="1428750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РАЗГОВАРИВАЙ С ПОЛНЫМ РТОМ!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НЕ БЕРИ В РОТ МЕЛКИЕ ПРЕДМЕТЫ!                                                ПОДАВИШЬСЯ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4643438" y="765175"/>
            <a:ext cx="1008062" cy="2349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2531" name="Picture 2" descr="hqdefault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50" y="1428750"/>
            <a:ext cx="3209925" cy="2403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3" descr="http://img1.1tv.ru/imgsize640x360/PR201311062021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5" y="4214813"/>
            <a:ext cx="4017963" cy="2247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3" name="Picture 4" descr="dziecko-sie-krztus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14875" y="1428750"/>
            <a:ext cx="3935413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58175" cy="15716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ДРАЗНИ ЖИВОТНЫХ!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НЕ ПОДХОДИ К БРОДЯЧИМ СОБАКАМ!                                    ОНИ МОГУТ УКУСИТЬ!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rgbClr val="C00000"/>
                </a:solidFill>
              </a:rPr>
              <a:t> Как помочь?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  </a:t>
            </a:r>
            <a:r>
              <a:rPr lang="ru-RU" sz="1400" b="1" dirty="0" smtClean="0">
                <a:solidFill>
                  <a:schemeClr val="tx1"/>
                </a:solidFill>
              </a:rPr>
              <a:t>Ходи только со взрослыми.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/>
              <a:t> 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23554" name="Picture 2" descr="5f0f3ca5f035402882f9ccfc1e124c4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5" y="1714500"/>
            <a:ext cx="4756150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 descr="15833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3" y="2857500"/>
            <a:ext cx="4164012" cy="277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Стрелка вправо 4"/>
          <p:cNvSpPr/>
          <p:nvPr/>
        </p:nvSpPr>
        <p:spPr>
          <a:xfrm flipV="1">
            <a:off x="4500563" y="857250"/>
            <a:ext cx="11430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186738" cy="1285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ОТКРЫВАЙ ОКНА! 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НЕ ВЫХОДИ НА БАЛКОН БЕЗ РОДИТЕЛЕЙ!</a:t>
            </a:r>
            <a:r>
              <a:rPr lang="ru-RU" b="1" dirty="0" smtClean="0">
                <a:solidFill>
                  <a:schemeClr val="tx1"/>
                </a:solidFill>
              </a:rPr>
              <a:t>                   </a:t>
            </a:r>
            <a:r>
              <a:rPr lang="ru-RU" sz="1400" b="1" dirty="0" smtClean="0">
                <a:solidFill>
                  <a:schemeClr val="tx1"/>
                </a:solidFill>
              </a:rPr>
              <a:t>МОЖЕШЬ УПАСТЬ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4578" name="Picture 2" descr="http://gubakha.permarea.ru/upload/versions/15079/11109/org_es2047150.jpg"/>
          <p:cNvPicPr>
            <a:picLocks noChangeAspect="1" noChangeArrowheads="1"/>
          </p:cNvPicPr>
          <p:nvPr/>
        </p:nvPicPr>
        <p:blipFill>
          <a:blip r:embed="rId2" r:link="rId3"/>
          <a:srcRect/>
          <a:stretch>
            <a:fillRect/>
          </a:stretch>
        </p:blipFill>
        <p:spPr bwMode="auto">
          <a:xfrm>
            <a:off x="571500" y="1643063"/>
            <a:ext cx="2152650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1" descr="http://cs7002.vk.me/c540103/v540103798/4ba28/IMLur0R0qsw.jpg"/>
          <p:cNvPicPr>
            <a:picLocks noChangeAspect="1" noChangeArrowheads="1"/>
          </p:cNvPicPr>
          <p:nvPr/>
        </p:nvPicPr>
        <p:blipFill>
          <a:blip r:embed="rId4" r:link="rId5"/>
          <a:srcRect/>
          <a:stretch>
            <a:fillRect/>
          </a:stretch>
        </p:blipFill>
        <p:spPr bwMode="auto">
          <a:xfrm>
            <a:off x="1714500" y="3714750"/>
            <a:ext cx="2209800" cy="2190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24581" name="Rectangle 4"/>
          <p:cNvSpPr>
            <a:spLocks noChangeArrowheads="1"/>
          </p:cNvSpPr>
          <p:nvPr/>
        </p:nvSpPr>
        <p:spPr bwMode="auto">
          <a:xfrm>
            <a:off x="0" y="53054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24582" name="Picture 5" descr="110478d1247470741-idiotizmy-1247146331_rescuer_01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714875" y="1785938"/>
            <a:ext cx="3394075" cy="4037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Стрелка вправо 7"/>
          <p:cNvSpPr/>
          <p:nvPr/>
        </p:nvSpPr>
        <p:spPr>
          <a:xfrm>
            <a:off x="4929188" y="981075"/>
            <a:ext cx="1082675" cy="3048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1500"/>
            <a:ext cx="8258175" cy="785813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ЛАЗАЙ ПО ДЕРЕВЬЯМ!                                                                  МОЖЕШЬ УПАСТЬ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pic>
        <p:nvPicPr>
          <p:cNvPr id="25602" name="Picture 2" descr="O7A2FrNa66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" y="1143000"/>
            <a:ext cx="3424238" cy="458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 descr="skarbakka-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3" y="1643063"/>
            <a:ext cx="3511550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 descr="travma_detskaj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3" y="4000500"/>
            <a:ext cx="3667125" cy="209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трелка вправо 6"/>
          <p:cNvSpPr/>
          <p:nvPr/>
        </p:nvSpPr>
        <p:spPr>
          <a:xfrm>
            <a:off x="4143375" y="642938"/>
            <a:ext cx="1571625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58175" cy="178593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БЕРИ В РОТ МАГНИТЫ, 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БАТАРЕЙКИ, МОНЕТЫ!                                                                     МОЖЕШЬ ПРОГЛОТИТЬ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Как помочь?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ОБЯЗАТЕЛЬНО СКАЖИ РОДИТЕЛЯМ!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 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Можешь оказаться в больнице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857625" y="1000125"/>
            <a:ext cx="1643063" cy="357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6627" name="Picture 2" descr="8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5" y="2928938"/>
            <a:ext cx="3529013" cy="2357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8" name="Picture 3" descr="058_larg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0" y="4357688"/>
            <a:ext cx="2490788" cy="1770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9" name="Picture 4" descr="91378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88" y="2286000"/>
            <a:ext cx="1828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5" descr="img_54c431c5131ca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86563" y="2857500"/>
            <a:ext cx="1809750" cy="1809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88"/>
            <a:ext cx="8186738" cy="1357312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2200" b="1" dirty="0" smtClean="0">
                <a:solidFill>
                  <a:schemeClr val="tx1"/>
                </a:solidFill>
              </a:rPr>
              <a:t>ПОМНИ, РОДИТЕЛИ НЕ ВСЕГДА БЫВАЮТ РЯДОМ! ЗАЩИТИ СЕБЯ САМ! ДОСВИДАНИЯ! ДО НОВЫХ ВСТРЕЧ!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7650" name="Picture 2" descr="3(1078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714500"/>
            <a:ext cx="6372225" cy="431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7467600" cy="12033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800" b="1" dirty="0" smtClean="0">
                <a:latin typeface="Arial" pitchFamily="34" charset="0"/>
                <a:cs typeface="Arial" pitchFamily="34" charset="0"/>
              </a:rPr>
            </a:br>
            <a:r>
              <a:rPr lang="ru-RU" sz="18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Любой ребенок очень активен и любознателен. Он все хочет знать, все попробовать на зуб, потрогать ручками, поэтому травмы у детей – не редкость.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4338" name="Рисунок 1" descr="http://www.clipart1.com/images/clip243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313" y="1285875"/>
            <a:ext cx="6634162" cy="3881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86750" cy="14287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300" b="1" dirty="0" smtClean="0">
                <a:solidFill>
                  <a:schemeClr val="tx1"/>
                </a:solidFill>
              </a:rPr>
              <a:t>    НЕ ТРОГАЙ ОСТРЫЕ ПРЕДМЕТЫ!</a:t>
            </a:r>
            <a:r>
              <a:rPr lang="ru-RU" dirty="0" smtClean="0">
                <a:solidFill>
                  <a:schemeClr val="tx1"/>
                </a:solidFill>
              </a:rPr>
              <a:t/>
            </a:r>
            <a:br>
              <a:rPr lang="ru-RU" dirty="0" smtClean="0">
                <a:solidFill>
                  <a:schemeClr val="tx1"/>
                </a:solidFill>
              </a:rPr>
            </a:br>
            <a:r>
              <a:rPr lang="ru-RU" b="1" dirty="0" smtClean="0"/>
              <a:t>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362" name="Rectangle 1"/>
          <p:cNvSpPr>
            <a:spLocks noChangeArrowheads="1"/>
          </p:cNvSpPr>
          <p:nvPr/>
        </p:nvSpPr>
        <p:spPr bwMode="auto">
          <a:xfrm>
            <a:off x="3270250" y="428625"/>
            <a:ext cx="5230813" cy="166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ru-RU" sz="1400" b="1">
                <a:ea typeface="Calibri" pitchFamily="34" charset="0"/>
                <a:cs typeface="Arial" charset="0"/>
              </a:rPr>
              <a:t>                   ПОРЕЗ.</a:t>
            </a:r>
            <a:endParaRPr lang="ru-RU" sz="800">
              <a:ea typeface="Calibri" pitchFamily="34" charset="0"/>
              <a:cs typeface="Arial" charset="0"/>
            </a:endParaRPr>
          </a:p>
          <a:p>
            <a:pPr algn="r" eaLnBrk="0" hangingPunct="0"/>
            <a:endParaRPr lang="ru-RU" sz="2000" b="1">
              <a:solidFill>
                <a:srgbClr val="C00000"/>
              </a:solidFill>
              <a:ea typeface="Calibri" pitchFamily="34" charset="0"/>
              <a:cs typeface="Arial" charset="0"/>
            </a:endParaRPr>
          </a:p>
          <a:p>
            <a:pPr algn="r" eaLnBrk="0" hangingPunct="0"/>
            <a:endParaRPr lang="ru-RU" sz="2000" b="1">
              <a:solidFill>
                <a:srgbClr val="C00000"/>
              </a:solidFill>
              <a:ea typeface="Calibri" pitchFamily="34" charset="0"/>
              <a:cs typeface="Arial" charset="0"/>
            </a:endParaRPr>
          </a:p>
          <a:p>
            <a:pPr algn="r" eaLnBrk="0" hangingPunct="0"/>
            <a:r>
              <a:rPr lang="ru-RU" sz="2000" b="1">
                <a:solidFill>
                  <a:srgbClr val="C00000"/>
                </a:solidFill>
                <a:ea typeface="Calibri" pitchFamily="34" charset="0"/>
                <a:cs typeface="Arial" charset="0"/>
              </a:rPr>
              <a:t>Как помочь?</a:t>
            </a:r>
            <a:endParaRPr lang="ru-RU" sz="800">
              <a:ea typeface="Calibri" pitchFamily="34" charset="0"/>
              <a:cs typeface="Arial" charset="0"/>
            </a:endParaRPr>
          </a:p>
          <a:p>
            <a:pPr algn="r" eaLnBrk="0" hangingPunct="0"/>
            <a:r>
              <a:rPr lang="ru-RU" sz="1400" b="1">
                <a:ea typeface="Calibri" pitchFamily="34" charset="0"/>
                <a:cs typeface="Arial" charset="0"/>
              </a:rPr>
              <a:t>Промой ранку и перевяжи бинтом или заклей лейкопластырем.</a:t>
            </a:r>
            <a:endParaRPr lang="ru-RU">
              <a:ea typeface="Calibri" pitchFamily="34" charset="0"/>
              <a:cs typeface="Arial" charset="0"/>
            </a:endParaRPr>
          </a:p>
        </p:txBody>
      </p:sp>
      <p:sp>
        <p:nvSpPr>
          <p:cNvPr id="5" name="Стрелка вправо 4"/>
          <p:cNvSpPr/>
          <p:nvPr/>
        </p:nvSpPr>
        <p:spPr>
          <a:xfrm>
            <a:off x="4286250" y="500063"/>
            <a:ext cx="1214438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5364" name="Рисунок 7" descr="http://img.minibanda.ru/Notes/5/c/6/cache/5c64363a-1c6b-4f8a-82a8-d47fdc70d541-w800-h8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3000" y="1214438"/>
            <a:ext cx="293211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32" descr="http://mioby.ru/wp-content/uploads/2010/10/kak-nauchit-rebenka-pervoy-pomosch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3" y="2357438"/>
            <a:ext cx="3657600" cy="2635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428625"/>
            <a:ext cx="7281862" cy="150018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800" dirty="0" smtClean="0">
                <a:solidFill>
                  <a:schemeClr val="tx1"/>
                </a:solidFill>
              </a:rPr>
              <a:t>НЕ ПОДХОДИ К ОГНЮ И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> ГОРЯЧИМ ПРЕДМЕТАМ!                                                 ОЖОГ</a:t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800" dirty="0" smtClean="0">
                <a:solidFill>
                  <a:schemeClr val="tx1"/>
                </a:solidFill>
              </a:rPr>
              <a:t/>
            </a:r>
            <a:br>
              <a:rPr lang="ru-RU" sz="18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rgbClr val="C00000"/>
                </a:solidFill>
              </a:rPr>
              <a:t>Как помочь?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Промой холодной водой и наложи повязку. </a:t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dirty="0" smtClean="0">
                <a:solidFill>
                  <a:schemeClr val="tx1"/>
                </a:solidFill>
              </a:rPr>
              <a:t>Скажи обязательно родителям.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3929063" y="642938"/>
            <a:ext cx="121443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6387" name="Рисунок 16" descr="http://mirgif.com/KARTINKI/ogon/ogon26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38" y="2714625"/>
            <a:ext cx="1209675" cy="161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Рисунок 19" descr="http://ikartinka.com/image/cache/data/72/1387619129/13876191290-max-9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86000" y="2786063"/>
            <a:ext cx="2228850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Рисунок 13" descr="газовая плит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85875" y="4572000"/>
            <a:ext cx="26003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ru-RU" sz="1400" b="1">
                <a:ea typeface="Calibri" pitchFamily="34" charset="0"/>
                <a:cs typeface="Arial" charset="0"/>
              </a:rPr>
              <a:t> </a:t>
            </a:r>
            <a:endParaRPr lang="ru-RU">
              <a:ea typeface="Calibri" pitchFamily="34" charset="0"/>
              <a:cs typeface="Arial" charset="0"/>
            </a:endParaRPr>
          </a:p>
        </p:txBody>
      </p:sp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685800" y="48006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6392" name="Рисунок 22" descr="http://vestigator.info/forum/MGalleryItem.php?id=32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929188" y="1357313"/>
            <a:ext cx="3551237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329613" cy="2857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НЕ ЕШЬ НЕИЗВЕСНЫЕ ЛЕКАРСТВА,                              ОТРАВЛЕНИЕ</a:t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> НЕ ТРОГАЙ БЫТОВУЮ ХИМИЮ! </a:t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sz="1600" b="1" dirty="0" smtClean="0">
                <a:solidFill>
                  <a:schemeClr val="tx1"/>
                </a:solidFill>
              </a:rPr>
              <a:t/>
            </a:r>
            <a:br>
              <a:rPr lang="ru-RU" sz="1600" b="1" dirty="0" smtClean="0">
                <a:solidFill>
                  <a:schemeClr val="tx1"/>
                </a:solidFill>
              </a:rPr>
            </a:br>
            <a:r>
              <a:rPr lang="ru-RU" b="1" dirty="0" smtClean="0"/>
              <a:t> </a:t>
            </a:r>
            <a:r>
              <a:rPr lang="ru-RU" sz="1800" b="1" dirty="0" smtClean="0">
                <a:solidFill>
                  <a:srgbClr val="C00000"/>
                </a:solidFill>
              </a:rPr>
              <a:t>Как помочь?</a:t>
            </a:r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sz="1800" b="1" dirty="0" smtClean="0">
                <a:solidFill>
                  <a:srgbClr val="C00000"/>
                </a:solidFill>
              </a:rPr>
              <a:t>СКОРОЯ ПОМОЩЬ     03</a:t>
            </a:r>
            <a:r>
              <a:rPr lang="ru-RU" sz="1800" dirty="0" smtClean="0">
                <a:solidFill>
                  <a:srgbClr val="C00000"/>
                </a:solidFill>
              </a:rPr>
              <a:t/>
            </a:r>
            <a:br>
              <a:rPr lang="ru-RU" sz="1800" dirty="0" smtClean="0">
                <a:solidFill>
                  <a:srgbClr val="C00000"/>
                </a:solidFill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4786313" y="692150"/>
            <a:ext cx="1081087" cy="236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7411" name="Рисунок 35" descr="http://uploads.likengo.ru/uploads/albums/29/08/3dec3efb49e15401fcfa76e044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38" y="3571875"/>
            <a:ext cx="3133725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2" name="Рисунок 38" descr="http://zashitaplyus.ru/data/_/_2012/11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0" y="1071563"/>
            <a:ext cx="3629025" cy="227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>
              <a:latin typeface="Century Schoolbook" pitchFamily="18" charset="0"/>
            </a:endParaRPr>
          </a:p>
        </p:txBody>
      </p:sp>
      <p:sp>
        <p:nvSpPr>
          <p:cNvPr id="17414" name="Rectangle 4"/>
          <p:cNvSpPr>
            <a:spLocks noChangeArrowheads="1"/>
          </p:cNvSpPr>
          <p:nvPr/>
        </p:nvSpPr>
        <p:spPr bwMode="auto">
          <a:xfrm>
            <a:off x="0" y="23431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7415" name="Rectangle 5"/>
          <p:cNvSpPr>
            <a:spLocks noChangeArrowheads="1"/>
          </p:cNvSpPr>
          <p:nvPr/>
        </p:nvSpPr>
        <p:spPr bwMode="auto">
          <a:xfrm>
            <a:off x="0" y="5076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ru-RU"/>
          </a:p>
        </p:txBody>
      </p:sp>
      <p:pic>
        <p:nvPicPr>
          <p:cNvPr id="17416" name="Рисунок 41" descr="http://newstula.ru/uploads/close_store/OBOZNACHENIJA/skoray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8625" y="2357438"/>
            <a:ext cx="4289425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186738" cy="142875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ОБЛИЗЫВАЙ МЕТАЛИЧЕСКИЕ                                   ПРИЛИПНЕШЬ ЯЗЫКОМ </a:t>
            </a:r>
            <a:br>
              <a:rPr lang="ru-RU" sz="1400" b="1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 ПРЕДМЕТЫ НА МОРОЗЕ! 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 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>
                <a:solidFill>
                  <a:srgbClr val="C00000"/>
                </a:solidFill>
              </a:rPr>
              <a:t>Как помочь?</a:t>
            </a:r>
            <a:r>
              <a:rPr lang="ru-RU" sz="1400" dirty="0" smtClean="0"/>
              <a:t/>
            </a:r>
            <a:br>
              <a:rPr lang="ru-RU" sz="1400" dirty="0" smtClean="0"/>
            </a:br>
            <a:endParaRPr lang="ru-RU" sz="1400" dirty="0"/>
          </a:p>
        </p:txBody>
      </p:sp>
      <p:sp>
        <p:nvSpPr>
          <p:cNvPr id="3" name="Стрелка вправо 2"/>
          <p:cNvSpPr/>
          <p:nvPr/>
        </p:nvSpPr>
        <p:spPr>
          <a:xfrm>
            <a:off x="4286250" y="549275"/>
            <a:ext cx="1149350" cy="23653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5" name="Рисунок 44" descr="http://news.umanitoba.ca/wp-content/uploads/2013/11/Tongue_Pole_iStock_000002379803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3" y="1357313"/>
            <a:ext cx="3452812" cy="2801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Рисунок 50" descr="http://www.syl.ru/misc/i/ai/168823/63446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" y="1857375"/>
            <a:ext cx="4143375" cy="291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25"/>
            <a:ext cx="8043863" cy="785813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1600" b="1" dirty="0" smtClean="0">
                <a:solidFill>
                  <a:schemeClr val="tx1"/>
                </a:solidFill>
              </a:rPr>
              <a:t>НЕ ХОДИ В МОРОЗ БЕЗ ВАРЕЖЕК!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  <p:pic>
        <p:nvPicPr>
          <p:cNvPr id="19458" name="Рисунок 56" descr="http://www.logopedzond.kz/data/big/231-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38" y="1428750"/>
            <a:ext cx="7146925" cy="4929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38"/>
            <a:ext cx="8115300" cy="1714500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ТРОГАЙ ЭЛЕКТРИЧЕСКИЕ                                                     ЭЛЕКТРОТРАВМА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chemeClr val="tx1"/>
                </a:solidFill>
              </a:rPr>
              <a:t>ПРИБОРЫ БЕЗ РОДИТЕЛЕЙ!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 smtClean="0"/>
              <a:t> </a:t>
            </a:r>
            <a:r>
              <a:rPr lang="ru-RU" sz="1600" b="1" dirty="0" smtClean="0">
                <a:solidFill>
                  <a:srgbClr val="C00000"/>
                </a:solidFill>
              </a:rPr>
              <a:t>Как помочь?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СКОРОЯ ПОМОЩЬ     03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r>
              <a:rPr lang="ru-RU" sz="1600" b="1" dirty="0" smtClean="0">
                <a:solidFill>
                  <a:srgbClr val="C00000"/>
                </a:solidFill>
              </a:rPr>
              <a:t> </a:t>
            </a:r>
            <a:r>
              <a:rPr lang="ru-RU" sz="1600" dirty="0" smtClean="0">
                <a:solidFill>
                  <a:srgbClr val="C00000"/>
                </a:solidFill>
              </a:rPr>
              <a:t/>
            </a:r>
            <a:br>
              <a:rPr lang="ru-RU" sz="1600" dirty="0" smtClean="0">
                <a:solidFill>
                  <a:srgbClr val="C00000"/>
                </a:solidFill>
              </a:rPr>
            </a:b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3" name="Стрелка вправо 2"/>
          <p:cNvSpPr/>
          <p:nvPr/>
        </p:nvSpPr>
        <p:spPr>
          <a:xfrm>
            <a:off x="4357688" y="785813"/>
            <a:ext cx="1214437" cy="21431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0483" name="Picture 2" descr="http://newstula.ru/uploads/close_store/OBOZNACHENIJA/skoray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2071688"/>
            <a:ext cx="4289425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Рисунок 59" descr="http://www.bragazeta.ru/upload/news/tmb/139141654554042600_b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88" y="1714500"/>
            <a:ext cx="3484562" cy="378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75"/>
            <a:ext cx="8258175" cy="128587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chemeClr val="tx1"/>
                </a:solidFill>
              </a:rPr>
              <a:t>НЕ КАТАЙСЯ НА ВЕЛОСИПЕДЕ                                                                   УШИБ</a:t>
            </a:r>
            <a:r>
              <a:rPr lang="ru-RU" sz="1400" dirty="0" smtClean="0">
                <a:solidFill>
                  <a:schemeClr val="tx1"/>
                </a:solidFill>
              </a:rPr>
              <a:t/>
            </a:r>
            <a:br>
              <a:rPr lang="ru-RU" sz="1400" dirty="0" smtClean="0">
                <a:solidFill>
                  <a:schemeClr val="tx1"/>
                </a:solidFill>
              </a:rPr>
            </a:br>
            <a:r>
              <a:rPr lang="ru-RU" sz="1400" b="1" dirty="0" smtClean="0">
                <a:solidFill>
                  <a:schemeClr val="tx1"/>
                </a:solidFill>
              </a:rPr>
              <a:t>И РОЛИКАХ БЕЗ ЗАЩИТЫ</a:t>
            </a: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/>
            </a:r>
            <a:br>
              <a:rPr lang="ru-RU" sz="1400" b="1" dirty="0" smtClean="0"/>
            </a:br>
            <a:r>
              <a:rPr lang="ru-RU" sz="1400" b="1" dirty="0" smtClean="0"/>
              <a:t> </a:t>
            </a:r>
            <a:r>
              <a:rPr lang="ru-RU" sz="1400" b="1" dirty="0" smtClean="0">
                <a:solidFill>
                  <a:srgbClr val="C00000"/>
                </a:solidFill>
              </a:rPr>
              <a:t>Как помочь?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b="1" dirty="0" smtClean="0">
                <a:solidFill>
                  <a:schemeClr val="tx1"/>
                </a:solidFill>
              </a:rPr>
              <a:t>Приложи холод и перевяжи рану</a:t>
            </a:r>
            <a:r>
              <a:rPr lang="ru-RU" sz="1200" b="1" dirty="0" smtClean="0">
                <a:solidFill>
                  <a:schemeClr val="tx1"/>
                </a:solidFill>
              </a:rPr>
              <a:t>.                                           КАТАЙСЯ ТОЛЬКО В ЗАЩИТЕ</a:t>
            </a:r>
            <a:r>
              <a:rPr lang="ru-RU" sz="1200" dirty="0" smtClean="0">
                <a:solidFill>
                  <a:schemeClr val="tx1"/>
                </a:solidFill>
              </a:rPr>
              <a:t/>
            </a:r>
            <a:br>
              <a:rPr lang="ru-RU" sz="1200" dirty="0" smtClean="0">
                <a:solidFill>
                  <a:schemeClr val="tx1"/>
                </a:solidFill>
              </a:rPr>
            </a:b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21506" name="Picture 2" descr="http://www.healthscopemag.com/wp-content/uploads/2013/03/iStock_000002439340Smal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63" y="4714875"/>
            <a:ext cx="2519362" cy="167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Стрелка вправо 3"/>
          <p:cNvSpPr/>
          <p:nvPr/>
        </p:nvSpPr>
        <p:spPr>
          <a:xfrm>
            <a:off x="4357688" y="857250"/>
            <a:ext cx="1285875" cy="214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08" name="Picture 3" descr="travma-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" y="1857375"/>
            <a:ext cx="3987800" cy="265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9" name="Picture 4" descr="img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38" y="2071688"/>
            <a:ext cx="3117850" cy="414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Эркер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75</TotalTime>
  <Words>104</Words>
  <Application>Microsoft Office PowerPoint</Application>
  <PresentationFormat>Экран (4:3)</PresentationFormat>
  <Paragraphs>22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Century Schoolbook</vt:lpstr>
      <vt:lpstr>Wingdings</vt:lpstr>
      <vt:lpstr>Wingdings 2</vt:lpstr>
      <vt:lpstr>Эркер</vt:lpstr>
      <vt:lpstr>       ДЕТСКИЕ ТРАВМЫ  </vt:lpstr>
      <vt:lpstr>        Любой ребенок очень активен и любознателен. Он все хочет знать, все попробовать на зуб, потрогать ручками, поэтому травмы у детей – не редкость. </vt:lpstr>
      <vt:lpstr>    НЕ ТРОГАЙ ОСТРЫЕ ПРЕДМЕТЫ!   </vt:lpstr>
      <vt:lpstr>НЕ ПОДХОДИ К ОГНЮ И  ГОРЯЧИМ ПРЕДМЕТАМ!                                                 ОЖОГ   Как помочь?  Промой холодной водой и наложи повязку.  Скажи обязательно родителям.</vt:lpstr>
      <vt:lpstr>НЕ ЕШЬ НЕИЗВЕСНЫЕ ЛЕКАРСТВА,                              ОТРАВЛЕНИЕ  НЕ ТРОГАЙ БЫТОВУЮ ХИМИЮ!    Как помочь? СКОРОЯ ПОМОЩЬ     03  </vt:lpstr>
      <vt:lpstr>НЕ ОБЛИЗЫВАЙ МЕТАЛИЧЕСКИЕ                                   ПРИЛИПНЕШЬ ЯЗЫКОМ   ПРЕДМЕТЫ НА МОРОЗЕ!     Как помочь? </vt:lpstr>
      <vt:lpstr>НЕ ХОДИ В МОРОЗ БЕЗ ВАРЕЖЕК! </vt:lpstr>
      <vt:lpstr>НЕ ТРОГАЙ ЭЛЕКТРИЧЕСКИЕ                                                     ЭЛЕКТРОТРАВМА ПРИБОРЫ БЕЗ РОДИТЕЛЕЙ!  Как помочь? СКОРОЯ ПОМОЩЬ     03   </vt:lpstr>
      <vt:lpstr>НЕ КАТАЙСЯ НА ВЕЛОСИПЕДЕ                                                                   УШИБ И РОЛИКАХ БЕЗ ЗАЩИТЫ   Как помочь? Приложи холод и перевяжи рану.                                           КАТАЙСЯ ТОЛЬКО В ЗАЩИТЕ </vt:lpstr>
      <vt:lpstr>НЕ РАЗГОВАРИВАЙ С ПОЛНЫМ РТОМ! НЕ БЕРИ В РОТ МЕЛКИЕ ПРЕДМЕТЫ!                                                ПОДАВИШЬСЯ  </vt:lpstr>
      <vt:lpstr>НЕ ДРАЗНИ ЖИВОТНЫХ! НЕ ПОДХОДИ К БРОДЯЧИМ СОБАКАМ!                                    ОНИ МОГУТ УКУСИТЬ!   Как помочь?   Ходи только со взрослыми.    </vt:lpstr>
      <vt:lpstr>НЕ ОТКРЫВАЙ ОКНА!  НЕ ВЫХОДИ НА БАЛКОН БЕЗ РОДИТЕЛЕЙ!                   МОЖЕШЬ УПАСТЬ   </vt:lpstr>
      <vt:lpstr>НЕ ЛАЗАЙ ПО ДЕРЕВЬЯМ!                                                                  МОЖЕШЬ УПАСТЬ  </vt:lpstr>
      <vt:lpstr>НЕ БЕРИ В РОТ МАГНИТЫ,  БАТАРЕЙКИ, МОНЕТЫ!                                                                     МОЖЕШЬ ПРОГЛОТИТЬ   Как помочь?   ОБЯЗАТЕЛЬНО СКАЖИ РОДИТЕЛЯМ!   Можешь оказаться в больнице</vt:lpstr>
      <vt:lpstr>ПОМНИ, РОДИТЕЛИ НЕ ВСЕГДА БЫВАЮТ РЯДОМ! ЗАЩИТИ СЕБЯ САМ! ДОСВИДАНИЯ! ДО НОВЫХ ВСТРЕЧ!  </vt:lpstr>
    </vt:vector>
  </TitlesOfParts>
  <Company>home,inc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максим</dc:creator>
  <cp:lastModifiedBy>Касьянова Светлана Анатольевна</cp:lastModifiedBy>
  <cp:revision>10</cp:revision>
  <dcterms:created xsi:type="dcterms:W3CDTF">2015-09-19T17:40:18Z</dcterms:created>
  <dcterms:modified xsi:type="dcterms:W3CDTF">2020-07-24T11:16:33Z</dcterms:modified>
</cp:coreProperties>
</file>